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91" r:id="rId3"/>
    <p:sldId id="400" r:id="rId4"/>
    <p:sldId id="403" r:id="rId5"/>
    <p:sldId id="404" r:id="rId6"/>
    <p:sldId id="401" r:id="rId7"/>
    <p:sldId id="405" r:id="rId8"/>
    <p:sldId id="402" r:id="rId9"/>
    <p:sldId id="270" r:id="rId10"/>
  </p:sldIdLst>
  <p:sldSz cx="9906000" cy="6858000" type="A4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724"/>
    <a:srgbClr val="E62B25"/>
    <a:srgbClr val="F99B1C"/>
    <a:srgbClr val="F18420"/>
    <a:srgbClr val="E78E24"/>
    <a:srgbClr val="FFFF00"/>
    <a:srgbClr val="951A1D"/>
    <a:srgbClr val="921A1D"/>
    <a:srgbClr val="FE7D19"/>
    <a:srgbClr val="90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1758" y="-882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AD1885-E098-4B7A-990F-592BFF924F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19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45306-B2CB-4645-898C-C2FCC6886318}" type="datetimeFigureOut">
              <a:rPr lang="ru-RU" smtClean="0"/>
              <a:pPr/>
              <a:t>10.11.2017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F20C5-343F-447E-95CE-BEBA09498C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6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6" y="854094"/>
            <a:ext cx="2540005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-2" y="2640555"/>
            <a:ext cx="3079561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373679" y="2640554"/>
            <a:ext cx="630916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НАУЧНО-ИССЛЕДОВАТЕЛЬСКАЯ РАБОТА</a:t>
            </a:r>
          </a:p>
          <a:p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теме:</a:t>
            </a:r>
          </a:p>
          <a:p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«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ПЕРСПЕКТИВЫ И БАРЬЕРЫ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СОЦИАЛЬНОГО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РАЗВИТИЯ: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АДАПТАЦИОННЫЕ </a:t>
            </a:r>
            <a:r>
              <a:rPr lang="ru-RU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СТРАТЕГИИ НАСЕЛЕНИЯ МЕЖДУ ВЫЖИВАНИЕМ </a:t>
            </a: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РАЗВИТИЕМ</a:t>
            </a:r>
            <a:r>
              <a:rPr lang="ru-RU" sz="2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dirty="0"/>
              <a:t> </a:t>
            </a:r>
          </a:p>
          <a:p>
            <a:r>
              <a:rPr lang="ru-RU" sz="1200" dirty="0"/>
              <a:t> </a:t>
            </a:r>
          </a:p>
          <a:p>
            <a:endParaRPr lang="ru-RU" sz="1200" dirty="0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150895" y="5691585"/>
            <a:ext cx="55592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Руководитель НИР: Авраамова Е.М., д.э.н., профессор,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зав.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лабораторией </a:t>
            </a:r>
          </a:p>
          <a:p>
            <a:pPr algn="l">
              <a:spcBef>
                <a:spcPts val="0"/>
              </a:spcBef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Докладчик: Авраамова Е.М., д.э.н., профессор,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зав.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лабораторией </a:t>
            </a:r>
          </a:p>
          <a:p>
            <a:pPr algn="l">
              <a:spcBef>
                <a:spcPts val="0"/>
              </a:spcBef>
            </a:pP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E-mail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ru-RU" sz="1200" dirty="0" err="1">
                <a:latin typeface="Tahoma" panose="020B0604030504040204" pitchFamily="34" charset="0"/>
                <a:cs typeface="Tahoma" panose="020B0604030504040204" pitchFamily="34" charset="0"/>
              </a:rPr>
              <a:t>avraamova-em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@ranepa.ru</a:t>
            </a:r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0450" y="1018724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sz="1200" dirty="0">
                <a:latin typeface="Tahoma" pitchFamily="34" charset="0"/>
                <a:cs typeface="Tahoma" pitchFamily="34" charset="0"/>
              </a:rPr>
              <a:t>Институт социального анализа </a:t>
            </a:r>
            <a:br>
              <a:rPr lang="ru-RU" altLang="ru-RU" sz="1200" dirty="0">
                <a:latin typeface="Tahoma" pitchFamily="34" charset="0"/>
                <a:cs typeface="Tahoma" pitchFamily="34" charset="0"/>
              </a:rPr>
            </a:br>
            <a:r>
              <a:rPr lang="ru-RU" altLang="ru-RU" sz="1200" dirty="0">
                <a:latin typeface="Tahoma" pitchFamily="34" charset="0"/>
                <a:cs typeface="Tahoma" pitchFamily="34" charset="0"/>
              </a:rPr>
              <a:t>и прогнозирования (ИНСАП</a:t>
            </a:r>
            <a:r>
              <a:rPr lang="ru-RU" altLang="ru-RU" sz="1200" dirty="0" smtClean="0">
                <a:latin typeface="Tahoma" pitchFamily="34" charset="0"/>
                <a:cs typeface="Tahoma" pitchFamily="34" charset="0"/>
              </a:rPr>
              <a:t>)</a:t>
            </a:r>
            <a:endParaRPr lang="ru-RU" altLang="ru-RU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39294" y="5706141"/>
            <a:ext cx="3967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/>
              <a:t>НИР в рамках исполнения Государственного задания </a:t>
            </a:r>
            <a:r>
              <a:rPr lang="ru-RU" sz="1200" dirty="0"/>
              <a:t>РАНХиГС при Президенте Российской Федерации на </a:t>
            </a:r>
            <a:r>
              <a:rPr lang="ru-RU" sz="1200" dirty="0" smtClean="0"/>
              <a:t>2017 год</a:t>
            </a:r>
            <a:endParaRPr lang="ru-RU" sz="1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ОБЩИЕ СВЕДЕНИЯ О ВЫПОЛНЯЕМОЙ НАУЧНО-ИССЛЕДОВАТЕЛЬСКОЙ РАБОТЕ: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02497" y="2092321"/>
            <a:ext cx="9186432" cy="376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Актуальность НИР:</a:t>
            </a: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Изменение макроэкономических параметров социально-экономического развития  ставит в центр внимания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проблему адаптации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различных слоев и групп населения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 новым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условиям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sz="180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ct val="50000"/>
              </a:spcBef>
            </a:pPr>
            <a:endParaRPr lang="ru-RU" sz="1800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Цель </a:t>
            </a: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НИР:</a:t>
            </a:r>
          </a:p>
          <a:p>
            <a:pPr algn="just">
              <a:lnSpc>
                <a:spcPts val="2800"/>
              </a:lnSpc>
              <a:spcBef>
                <a:spcPct val="50000"/>
              </a:spcBef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Выявление основных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адаптационных стратегий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реализуемых различными слоями российского населения, определение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барьеров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для их реализации.</a:t>
            </a:r>
          </a:p>
          <a:p>
            <a:pPr algn="l">
              <a:spcBef>
                <a:spcPct val="50000"/>
              </a:spcBef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/>
            <a:r>
              <a:rPr lang="ru-RU" altLang="ru-RU" sz="1000" dirty="0">
                <a:latin typeface="Tahoma" pitchFamily="34" charset="0"/>
                <a:cs typeface="Tahoma" pitchFamily="34" charset="0"/>
              </a:rPr>
              <a:t>Институт социального анализа </a:t>
            </a:r>
          </a:p>
          <a:p>
            <a:pPr eaLnBrk="1"/>
            <a:r>
              <a:rPr lang="ru-RU" altLang="ru-RU" sz="1000" dirty="0">
                <a:latin typeface="Tahoma" pitchFamily="34" charset="0"/>
                <a:cs typeface="Tahoma" pitchFamily="34" charset="0"/>
              </a:rPr>
              <a:t>и прогнозирования (ИНСАП)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ОБЩИЕ СВЕДЕНИЯ О ВЫПОЛНЯЕМОЙ НАУЧНО-ИССЛЕДОВАТЕЛЬСКОЙ РАБОТЕ: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/>
            <a:r>
              <a:rPr lang="ru-RU" altLang="ru-RU" sz="1000" dirty="0">
                <a:latin typeface="Tahoma" pitchFamily="34" charset="0"/>
                <a:cs typeface="Tahoma" pitchFamily="34" charset="0"/>
              </a:rPr>
              <a:t>Институт социального анализа </a:t>
            </a:r>
          </a:p>
          <a:p>
            <a:pPr eaLnBrk="1"/>
            <a:r>
              <a:rPr lang="ru-RU" altLang="ru-RU" sz="1000" dirty="0">
                <a:latin typeface="Tahoma" pitchFamily="34" charset="0"/>
                <a:cs typeface="Tahoma" pitchFamily="34" charset="0"/>
              </a:rPr>
              <a:t>и прогнозирования (ИНСАП)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75972" y="1980528"/>
            <a:ext cx="9049003" cy="4083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Задачи НИР:</a:t>
            </a:r>
          </a:p>
          <a:p>
            <a:pPr marL="179388" indent="-179388" algn="l">
              <a:spcBef>
                <a:spcPts val="2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выявить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рефлексию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различных групп населения по поводу изменившихся условий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жизнедеятельности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ts val="2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определить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роль и ценность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человеческого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капитала</a:t>
            </a: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ts val="2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выявить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роль и ценность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социального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капитала</a:t>
            </a: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ts val="2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выявить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спектр адаптационных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практик</a:t>
            </a:r>
            <a:endParaRPr lang="ru-RU" sz="1800" b="1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ts val="2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определить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адаптационные практики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российского среднего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класса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ct val="50000"/>
              </a:spcBef>
              <a:buClr>
                <a:srgbClr val="C00000"/>
              </a:buClr>
            </a:pP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</a:pPr>
            <a:endParaRPr lang="ru-RU" sz="1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82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ОБЩИЕ СВЕДЕНИЯ О ВЫПОЛНЯЕМОЙ НАУЧНО-ИССЛЕДОВАТЕЛЬСКОЙ РАБОТЕ:</a:t>
            </a:r>
            <a:endParaRPr lang="ru-RU" sz="1800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/>
            <a:r>
              <a:rPr lang="ru-RU" altLang="ru-RU" sz="1000" dirty="0">
                <a:latin typeface="Tahoma" pitchFamily="34" charset="0"/>
                <a:cs typeface="Tahoma" pitchFamily="34" charset="0"/>
              </a:rPr>
              <a:t>Институт социального анализа </a:t>
            </a:r>
          </a:p>
          <a:p>
            <a:pPr eaLnBrk="1"/>
            <a:r>
              <a:rPr lang="ru-RU" altLang="ru-RU" sz="1000" dirty="0">
                <a:latin typeface="Tahoma" pitchFamily="34" charset="0"/>
                <a:cs typeface="Tahoma" pitchFamily="34" charset="0"/>
              </a:rPr>
              <a:t>и прогнозирования (ИНСАП)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75972" y="1980528"/>
            <a:ext cx="9049003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9388" indent="-179388" algn="l">
              <a:spcBef>
                <a:spcPct val="50000"/>
              </a:spcBef>
              <a:spcAft>
                <a:spcPts val="600"/>
              </a:spcAft>
              <a:buClr>
                <a:srgbClr val="C00000"/>
              </a:buClr>
            </a:pP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Методы </a:t>
            </a: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методология </a:t>
            </a: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НИР</a:t>
            </a:r>
          </a:p>
          <a:p>
            <a:pPr algn="l">
              <a:spcBef>
                <a:spcPct val="50000"/>
              </a:spcBef>
              <a:buClr>
                <a:srgbClr val="C00000"/>
              </a:buClr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Методология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включает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следующие шаги:</a:t>
            </a: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оценка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адаптационного потенциала различных групп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населения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определение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рисков снижения уровня жизни и степени их концентрации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различных социальных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средах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анализ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адаптационных стратегий, реализуемых в зависимости от имеющегося адаптационного потенциала и степени концентрации основных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вызовов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ct val="50000"/>
              </a:spcBef>
              <a:buClr>
                <a:srgbClr val="C00000"/>
              </a:buClr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Информационная база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репрезентативный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анкетный опрос (3000 респондентов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серия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глубинных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интервью (24 респондента)</a:t>
            </a:r>
            <a:endParaRPr lang="ru-RU" sz="1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1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/>
            <a:r>
              <a:rPr lang="ru-RU" altLang="ru-RU" sz="1000" dirty="0">
                <a:latin typeface="Tahoma" pitchFamily="34" charset="0"/>
                <a:cs typeface="Tahoma" pitchFamily="34" charset="0"/>
              </a:rPr>
              <a:t>Институт социального анализа </a:t>
            </a:r>
          </a:p>
          <a:p>
            <a:pPr eaLnBrk="1"/>
            <a:r>
              <a:rPr lang="ru-RU" altLang="ru-RU" sz="1000" dirty="0">
                <a:latin typeface="Tahoma" pitchFamily="34" charset="0"/>
                <a:cs typeface="Tahoma" pitchFamily="34" charset="0"/>
              </a:rPr>
              <a:t>и прогнозирования (ИНСАП)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85344" y="1980528"/>
            <a:ext cx="97292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9388" indent="-179388">
              <a:spcBef>
                <a:spcPct val="50000"/>
              </a:spcBef>
              <a:buClr>
                <a:srgbClr val="C00000"/>
              </a:buClr>
            </a:pP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Интегральный индекс адаптационного </a:t>
            </a: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потенциала, баллов </a:t>
            </a:r>
            <a:b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(число респондентов, %)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103" y="2626859"/>
            <a:ext cx="5714872" cy="383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21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/>
            <a:r>
              <a:rPr lang="ru-RU" altLang="ru-RU" sz="1000" dirty="0">
                <a:latin typeface="Tahoma" pitchFamily="34" charset="0"/>
                <a:cs typeface="Tahoma" pitchFamily="34" charset="0"/>
              </a:rPr>
              <a:t>Институт социального анализа </a:t>
            </a:r>
          </a:p>
          <a:p>
            <a:pPr eaLnBrk="1"/>
            <a:r>
              <a:rPr lang="ru-RU" altLang="ru-RU" sz="1000" dirty="0">
                <a:latin typeface="Tahoma" pitchFamily="34" charset="0"/>
                <a:cs typeface="Tahoma" pitchFamily="34" charset="0"/>
              </a:rPr>
              <a:t>и прогнозирования (ИНСАП)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75971" y="2004647"/>
            <a:ext cx="94150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9388" indent="-179388">
              <a:spcBef>
                <a:spcPct val="50000"/>
              </a:spcBef>
              <a:buClr>
                <a:srgbClr val="C00000"/>
              </a:buClr>
            </a:pP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Индекс концентрации рисков снижения уровня </a:t>
            </a: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жизни, баллов </a:t>
            </a:r>
            <a:r>
              <a:rPr lang="ru-RU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(число респондентов,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204" y="2650979"/>
            <a:ext cx="7415870" cy="3595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382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0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 РАБОТ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/>
            <a:r>
              <a:rPr lang="ru-RU" altLang="ru-RU" sz="1000" dirty="0">
                <a:latin typeface="Tahoma" pitchFamily="34" charset="0"/>
                <a:cs typeface="Tahoma" pitchFamily="34" charset="0"/>
              </a:rPr>
              <a:t>Институт социального анализа </a:t>
            </a:r>
          </a:p>
          <a:p>
            <a:pPr eaLnBrk="1"/>
            <a:r>
              <a:rPr lang="ru-RU" altLang="ru-RU" sz="1000" dirty="0">
                <a:latin typeface="Tahoma" pitchFamily="34" charset="0"/>
                <a:cs typeface="Tahoma" pitchFamily="34" charset="0"/>
              </a:rPr>
              <a:t>и прогнозирования (ИНСАП)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0" y="1796143"/>
            <a:ext cx="57546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9388" indent="-179388">
              <a:spcBef>
                <a:spcPct val="50000"/>
              </a:spcBef>
              <a:buClr>
                <a:srgbClr val="C00000"/>
              </a:buClr>
            </a:pP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Индекс адаптационной </a:t>
            </a: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активности</a:t>
            </a:r>
            <a:r>
              <a:rPr lang="ru-RU" sz="2000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баллов</a:t>
            </a:r>
            <a:br>
              <a:rPr lang="ru-RU" sz="20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(число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респондентов,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71" y="2380638"/>
            <a:ext cx="6786309" cy="4301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6098866" y="2624360"/>
            <a:ext cx="3807134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Clr>
                <a:srgbClr val="C00000"/>
              </a:buClr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Адаптационная активность:</a:t>
            </a: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Низкая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(0-3 баллов) –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33,3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населения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Средняя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(4-6 баллов) –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47,0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населения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algn="l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Высокая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(7 и более баллов) – </a:t>
            </a:r>
            <a:r>
              <a:rPr lang="ru-RU" sz="18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19,7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населения</a:t>
            </a:r>
            <a:endParaRPr lang="ru-RU" sz="18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02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20" y="431426"/>
            <a:ext cx="1164169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2"/>
            <a:ext cx="9324975" cy="599581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-1" y="1173186"/>
            <a:ext cx="93249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ОСНОВНЫЕ ФУНДАМЕНТАЛЬНЫЕ И ПРИКЛАДНЫЕ РЕЗУЛЬТАТЫ (ВЫВОДЫ) НАУЧНО-ИССЛЕДОВАТЕЛЬСКОЙ РАБОТЫ:</a:t>
            </a:r>
            <a:endParaRPr lang="ru-RU" sz="1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30975" y="431426"/>
            <a:ext cx="279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/>
            <a:r>
              <a:rPr lang="ru-RU" altLang="ru-RU" sz="1000" dirty="0">
                <a:latin typeface="Tahoma" pitchFamily="34" charset="0"/>
                <a:cs typeface="Tahoma" pitchFamily="34" charset="0"/>
              </a:rPr>
              <a:t>Институт социального анализа </a:t>
            </a:r>
          </a:p>
          <a:p>
            <a:pPr eaLnBrk="1"/>
            <a:r>
              <a:rPr lang="ru-RU" altLang="ru-RU" sz="1000" dirty="0">
                <a:latin typeface="Tahoma" pitchFamily="34" charset="0"/>
                <a:cs typeface="Tahoma" pitchFamily="34" charset="0"/>
              </a:rPr>
              <a:t>и прогнозирования (ИНСАП)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75972" y="1980528"/>
            <a:ext cx="9415035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2800"/>
              </a:lnSpc>
              <a:spcBef>
                <a:spcPct val="50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Значительная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группа населения (18%) характеризуется низким адаптационным потенциалом и высоким уровнем рисков снижения уровня жизни.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Из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них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30% получают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социальную помощь в том или ином виде, но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считают ее эффективной 8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lang="ru-RU" sz="18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just">
              <a:lnSpc>
                <a:spcPts val="2800"/>
              </a:lnSpc>
              <a:spcBef>
                <a:spcPct val="50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Внешние и внутренние барьеры реализации активных адаптационных стратегий высоки</a:t>
            </a:r>
          </a:p>
          <a:p>
            <a:pPr marL="342900" indent="-342900" algn="just">
              <a:lnSpc>
                <a:spcPts val="2800"/>
              </a:lnSpc>
              <a:spcBef>
                <a:spcPct val="50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Основные выявленные барьеры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– отсутствие стимулов и возможностей наращивания человеческого капитала, массовые представления о высоких барьерах для предпринимательства, высокая иждивенческая нагрузка, отсутствие навыков «планирования жизни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»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just">
              <a:lnSpc>
                <a:spcPts val="2800"/>
              </a:lnSpc>
              <a:spcBef>
                <a:spcPct val="5000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Необходимо переформатирование социальной политики в сторону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адресности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b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учетом рисков</a:t>
            </a:r>
          </a:p>
        </p:txBody>
      </p:sp>
    </p:spTree>
    <p:extLst>
      <p:ext uri="{BB962C8B-B14F-4D97-AF65-F5344CB8AC3E}">
        <p14:creationId xmlns:p14="http://schemas.microsoft.com/office/powerpoint/2010/main" val="6503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27" y="2988747"/>
            <a:ext cx="2827683" cy="88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678878" y="0"/>
            <a:ext cx="5227121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/>
          </a:p>
        </p:txBody>
      </p:sp>
      <p:sp>
        <p:nvSpPr>
          <p:cNvPr id="35844" name="Text Box 2052"/>
          <p:cNvSpPr txBox="1">
            <a:spLocks noChangeArrowheads="1"/>
          </p:cNvSpPr>
          <p:nvPr/>
        </p:nvSpPr>
        <p:spPr bwMode="auto">
          <a:xfrm>
            <a:off x="4678878" y="3165800"/>
            <a:ext cx="5227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9414" y="5062680"/>
            <a:ext cx="279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/>
            <a:r>
              <a:rPr lang="ru-RU" altLang="ru-RU" sz="1200" dirty="0">
                <a:latin typeface="Tahoma" pitchFamily="34" charset="0"/>
                <a:cs typeface="Tahoma" pitchFamily="34" charset="0"/>
              </a:rPr>
              <a:t>Институт социального анализа </a:t>
            </a:r>
          </a:p>
          <a:p>
            <a:pPr eaLnBrk="1"/>
            <a:r>
              <a:rPr lang="ru-RU" altLang="ru-RU" sz="1200" dirty="0">
                <a:latin typeface="Tahoma" pitchFamily="34" charset="0"/>
                <a:cs typeface="Tahoma" pitchFamily="34" charset="0"/>
              </a:rPr>
              <a:t>и прогнозирования (ИНСАП)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5327</TotalTime>
  <Words>328</Words>
  <Application>Microsoft Office PowerPoint</Application>
  <PresentationFormat>Лист A4 (210x297 мм)</PresentationFormat>
  <Paragraphs>72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Лаврищева Анастасия Анатольевна</dc:creator>
  <cp:lastModifiedBy>Di-Ma</cp:lastModifiedBy>
  <cp:revision>219</cp:revision>
  <dcterms:created xsi:type="dcterms:W3CDTF">2003-02-28T13:27:04Z</dcterms:created>
  <dcterms:modified xsi:type="dcterms:W3CDTF">2017-11-09T21:03:14Z</dcterms:modified>
</cp:coreProperties>
</file>