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72" r:id="rId2"/>
    <p:sldId id="256" r:id="rId3"/>
    <p:sldId id="257" r:id="rId4"/>
    <p:sldId id="260" r:id="rId5"/>
    <p:sldId id="261" r:id="rId6"/>
    <p:sldId id="264" r:id="rId7"/>
    <p:sldId id="265" r:id="rId8"/>
    <p:sldId id="268" r:id="rId9"/>
    <p:sldId id="266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58;&#1072;&#1073;&#1083;&#1080;&#1094;&#1072;%201.7%20(2)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58;&#1072;&#1073;&#1083;&#1080;&#1094;&#1072;%204.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58;&#1072;&#1073;&#1083;&#1080;&#1094;&#1072;%204.4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58;&#1072;&#1073;&#1083;&#1080;&#1094;&#1072;%201.5%20(1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85;&#1077;%20&#1080;&#1089;&#1082;&#1091;&#1072;&#1083;&#1080;%20&#1088;&#1072;&#1073;&#1086;&#1090;&#1091;%20&#1087;&#1086;%20&#1087;&#1088;&#1080;&#1095;&#1080;&#1085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90;&#1088;&#1091;&#1076;&#1085;&#1086;&#1089;&#1090;&#1080;%20&#1087;&#1088;&#1080;%20&#1090;&#1088;&#1091;&#1076;&#1086;&#1091;&#1089;&#1090;&#1088;&#1086;&#1081;&#1089;&#1090;&#1074;&#1077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87;&#1088;&#1080;&#1095;&#1080;&#1085;&#1099;%20&#1088;&#1072;&#1073;&#1086;&#1090;&#1099;%20&#1085;&#1077;%20&#1087;&#1086;%20&#1089;&#1087;&#1077;&#1094;&#1080;&#1072;&#1083;&#1100;&#1085;&#1086;&#1089;&#1090;&#1080;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54;&#1058;&#1095;&#1077;&#1090;%20&#1089;&#1086;&#1094;&#1080;&#1086;&#1083;&#1086;&#1075;&#1086;&#1074;-2017\01-08-2017_08-50-30\&#1051;&#1080;&#1085;&#1077;&#1081;&#1082;&#1080;%20&#1092;&#1086;&#1088;&#1084;&#1072;&#1083;&#1100;&#1085;&#1086;%20&#1079;&#1072;&#1085;&#1103;&#1090;&#1099;&#1077;%20-%20201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3;&#1077;&#1085;&#1072;%20&#1056;&#1072;&#1073;&#1086;&#1090;&#1072;\2017\&#1042;&#1082;&#1083;&#1072;&#1076;%20&#1086;&#1073;&#1088;&#1072;&#1079;&#1086;&#1074;&#1072;&#1085;&#1080;&#1103;+&#1090;&#1088;&#1091;&#1076;&#1086;&#1091;&#1089;&#1090;&#1088;&#1086;&#1081;&#1089;&#1090;&#1074;&#1086;\&#1042;&#1099;&#1073;&#1086;&#1088;&#1086;&#1095;&#1085;&#1086;&#1077;%20&#1085;&#1072;&#1073;&#1083;&#1102;&#1076;&#1077;&#1085;&#1080;&#1077;%20&#1090;&#1088;&#1091;&#1076;&#1086;&#1091;&#1089;&#1090;&#1088;&#1086;&#1081;&#1089;&#1090;&#1074;&#1072;%20&#1074;&#1099;&#1087;&#1091;&#1089;&#1082;&#1085;&#1080;&#1082;&#1086;&#1074;2016\&#1058;&#1072;&#1073;&#1083;&#1080;&#1094;&#1072;%204.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83217530732229"/>
          <c:y val="3.6721749290602568E-2"/>
          <c:w val="0.63290219134152859"/>
          <c:h val="0.595494817028692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'[Таблица 1.7 (2).xlsx]Sheet1'!$W$10</c:f>
              <c:strCache>
                <c:ptCount val="1"/>
                <c:pt idx="0">
                  <c:v>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1.7 (2).xlsx]Sheet1'!$V$11:$V$13</c:f>
              <c:strCache>
                <c:ptCount val="3"/>
                <c:pt idx="0">
                  <c:v>работали постоянно</c:v>
                </c:pt>
                <c:pt idx="1">
                  <c:v>работали время от времени</c:v>
                </c:pt>
                <c:pt idx="2">
                  <c:v>не работали</c:v>
                </c:pt>
              </c:strCache>
            </c:strRef>
          </c:cat>
          <c:val>
            <c:numRef>
              <c:f>'[Таблица 1.7 (2).xlsx]Sheet1'!$W$11:$W$13</c:f>
              <c:numCache>
                <c:formatCode>General</c:formatCode>
                <c:ptCount val="3"/>
                <c:pt idx="0">
                  <c:v>14.9</c:v>
                </c:pt>
                <c:pt idx="1">
                  <c:v>13.6</c:v>
                </c:pt>
                <c:pt idx="2">
                  <c:v>71.5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1-4898-BD6D-1232CB33B935}"/>
            </c:ext>
          </c:extLst>
        </c:ser>
        <c:ser>
          <c:idx val="1"/>
          <c:order val="1"/>
          <c:tx>
            <c:strRef>
              <c:f>'[Таблица 1.7 (2).xlsx]Sheet1'!$X$10</c:f>
              <c:strCache>
                <c:ptCount val="1"/>
                <c:pt idx="0">
                  <c:v>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1.7 (2).xlsx]Sheet1'!$V$11:$V$13</c:f>
              <c:strCache>
                <c:ptCount val="3"/>
                <c:pt idx="0">
                  <c:v>работали постоянно</c:v>
                </c:pt>
                <c:pt idx="1">
                  <c:v>работали время от времени</c:v>
                </c:pt>
                <c:pt idx="2">
                  <c:v>не работали</c:v>
                </c:pt>
              </c:strCache>
            </c:strRef>
          </c:cat>
          <c:val>
            <c:numRef>
              <c:f>'[Таблица 1.7 (2).xlsx]Sheet1'!$X$11:$X$13</c:f>
              <c:numCache>
                <c:formatCode>General</c:formatCode>
                <c:ptCount val="3"/>
                <c:pt idx="0">
                  <c:v>6.2</c:v>
                </c:pt>
                <c:pt idx="1">
                  <c:v>12.5</c:v>
                </c:pt>
                <c:pt idx="2">
                  <c:v>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1-4898-BD6D-1232CB33B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053632"/>
        <c:axId val="172055168"/>
      </c:barChart>
      <c:catAx>
        <c:axId val="17205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055168"/>
        <c:crosses val="autoZero"/>
        <c:auto val="1"/>
        <c:lblAlgn val="ctr"/>
        <c:lblOffset val="100"/>
        <c:noMultiLvlLbl val="0"/>
      </c:catAx>
      <c:valAx>
        <c:axId val="17205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05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245832579318819E-2"/>
          <c:y val="0.70966029096137639"/>
          <c:w val="0.88350833484136237"/>
          <c:h val="0.27030966397102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'для презентации'!$B$16</c:f>
              <c:strCache>
                <c:ptCount val="1"/>
                <c:pt idx="0">
                  <c:v>Обязательно будете менять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'для презентации'!$A$17:$A$18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презентации'!$B$17:$B$18</c:f>
              <c:numCache>
                <c:formatCode>###0.0%</c:formatCode>
                <c:ptCount val="2"/>
                <c:pt idx="0">
                  <c:v>0.15</c:v>
                </c:pt>
                <c:pt idx="1">
                  <c:v>8.566978193146417E-2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7-403D-A6CE-0055E0048964}"/>
            </c:ext>
          </c:extLst>
        </c:ser>
        <c:ser>
          <c:idx val="1"/>
          <c:order val="1"/>
          <c:tx>
            <c:strRef>
              <c:f>'для презентации'!$C$16</c:f>
              <c:strCache>
                <c:ptCount val="1"/>
                <c:pt idx="0">
                  <c:v>Скорее всего, поменяете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презентации'!$A$17:$A$18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презентации'!$C$17:$C$18</c:f>
              <c:numCache>
                <c:formatCode>###0.0%</c:formatCode>
                <c:ptCount val="2"/>
                <c:pt idx="0">
                  <c:v>0.3125</c:v>
                </c:pt>
                <c:pt idx="1">
                  <c:v>0.24610591900311526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7-403D-A6CE-0055E0048964}"/>
            </c:ext>
          </c:extLst>
        </c:ser>
        <c:ser>
          <c:idx val="2"/>
          <c:order val="2"/>
          <c:tx>
            <c:strRef>
              <c:f>'для презентации'!$D$16</c:f>
              <c:strCache>
                <c:ptCount val="1"/>
                <c:pt idx="0">
                  <c:v>Скорее всего, останетесь на этой работе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презентации'!$A$17:$A$18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презентации'!$D$17:$D$18</c:f>
              <c:numCache>
                <c:formatCode>###0.0%</c:formatCode>
                <c:ptCount val="2"/>
                <c:pt idx="0">
                  <c:v>0.33750000000000002</c:v>
                </c:pt>
                <c:pt idx="1">
                  <c:v>0.42990654205607476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7-403D-A6CE-0055E0048964}"/>
            </c:ext>
          </c:extLst>
        </c:ser>
        <c:ser>
          <c:idx val="3"/>
          <c:order val="3"/>
          <c:tx>
            <c:strRef>
              <c:f>'для презентации'!$E$16</c:f>
              <c:strCache>
                <c:ptCount val="1"/>
                <c:pt idx="0">
                  <c:v>Обязательно останетесь на этой работе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презентации'!$A$17:$A$18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презентации'!$E$17:$E$18</c:f>
              <c:numCache>
                <c:formatCode>###0.0%</c:formatCode>
                <c:ptCount val="2"/>
                <c:pt idx="0">
                  <c:v>0.2</c:v>
                </c:pt>
                <c:pt idx="1">
                  <c:v>0.23831775700934579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27-403D-A6CE-0055E00489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596928"/>
        <c:axId val="428589440"/>
      </c:barChart>
      <c:catAx>
        <c:axId val="428596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8589440"/>
        <c:crosses val="autoZero"/>
        <c:auto val="1"/>
        <c:lblAlgn val="ctr"/>
        <c:lblOffset val="100"/>
        <c:noMultiLvlLbl val="0"/>
      </c:catAx>
      <c:valAx>
        <c:axId val="4285894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859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331334140025364"/>
          <c:y val="0.10084765702003727"/>
          <c:w val="0.444158288677167"/>
          <c:h val="0.715477135382131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'[Таблица 4.3.xlsx]Sheet1'!$Q$9</c:f>
              <c:strCache>
                <c:ptCount val="1"/>
                <c:pt idx="0">
                  <c:v>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16735602927138E-2"/>
                  <c:y val="-8.97317645652309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CF3-4A32-B653-CA81E5518ADA}"/>
                </c:ext>
              </c:extLst>
            </c:dLbl>
            <c:dLbl>
              <c:idx val="1"/>
              <c:layout>
                <c:manualLayout>
                  <c:x val="-2.75745041892036E-2"/>
                  <c:y val="7.341774639891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F3-4A32-B653-CA81E5518ADA}"/>
                </c:ext>
              </c:extLst>
            </c:dLbl>
            <c:dLbl>
              <c:idx val="2"/>
              <c:layout>
                <c:manualLayout>
                  <c:x val="-1.2726694241170856E-2"/>
                  <c:y val="1.494544911074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C98-4D94-A0C5-8F2719CCFF39}"/>
                </c:ext>
              </c:extLst>
            </c:dLbl>
            <c:dLbl>
              <c:idx val="5"/>
              <c:layout>
                <c:manualLayout>
                  <c:x val="-1.27266942411708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98-4D94-A0C5-8F2719CCFF39}"/>
                </c:ext>
              </c:extLst>
            </c:dLbl>
            <c:dLbl>
              <c:idx val="6"/>
              <c:layout>
                <c:manualLayout>
                  <c:x val="1.2726694241170856E-2"/>
                  <c:y val="2.98908982214915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C98-4D94-A0C5-8F2719CCFF39}"/>
                </c:ext>
              </c:extLst>
            </c:dLbl>
            <c:dLbl>
              <c:idx val="8"/>
              <c:layout>
                <c:manualLayout>
                  <c:x val="-1.9090041361756283E-2"/>
                  <c:y val="8.9672694664474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C98-4D94-A0C5-8F2719CCFF39}"/>
                </c:ext>
              </c:extLst>
            </c:dLbl>
            <c:dLbl>
              <c:idx val="10"/>
              <c:layout>
                <c:manualLayout>
                  <c:x val="-4.2422314137236187E-3"/>
                  <c:y val="1.79345389328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C98-4D94-A0C5-8F2719CCFF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4.3.xlsx]Sheet1'!$P$12:$P$22</c:f>
              <c:strCache>
                <c:ptCount val="11"/>
                <c:pt idx="0">
                  <c:v>увольнение по собственному желанию </c:v>
                </c:pt>
                <c:pt idx="1">
                  <c:v>увольнение в связи с высвобождением, сокращением штатов, ликвидацией предприятия</c:v>
                </c:pt>
                <c:pt idx="2">
                  <c:v>окончание срока действия срочного трудового договора</c:v>
                </c:pt>
                <c:pt idx="3">
                  <c:v>окончание действия договора гражданско-правового характера</c:v>
                </c:pt>
                <c:pt idx="4">
                  <c:v>призыв в Вооруженные силы</c:v>
                </c:pt>
                <c:pt idx="5">
                  <c:v>перемена места жительства</c:v>
                </c:pt>
                <c:pt idx="6">
                  <c:v>по состоянию здоровья</c:v>
                </c:pt>
                <c:pt idx="7">
                  <c:v>по личным, семейным причинам</c:v>
                </c:pt>
                <c:pt idx="8">
                  <c:v>поступление на учебу</c:v>
                </c:pt>
                <c:pt idx="9">
                  <c:v>неудовлетворительный результат испытания при приеме на работу</c:v>
                </c:pt>
                <c:pt idx="10">
                  <c:v>другое</c:v>
                </c:pt>
              </c:strCache>
            </c:strRef>
          </c:cat>
          <c:val>
            <c:numRef>
              <c:f>'[Таблица 4.3.xlsx]Sheet1'!$Q$12:$Q$22</c:f>
              <c:numCache>
                <c:formatCode>###\ ###\ ###\ ###\ ###\ ##0.0</c:formatCode>
                <c:ptCount val="11"/>
                <c:pt idx="0">
                  <c:v>62.1</c:v>
                </c:pt>
                <c:pt idx="1">
                  <c:v>5.2</c:v>
                </c:pt>
                <c:pt idx="2">
                  <c:v>2.8</c:v>
                </c:pt>
                <c:pt idx="3">
                  <c:v>0.7</c:v>
                </c:pt>
                <c:pt idx="4">
                  <c:v>4.2</c:v>
                </c:pt>
                <c:pt idx="5">
                  <c:v>4.4000000000000004</c:v>
                </c:pt>
                <c:pt idx="6">
                  <c:v>1.6</c:v>
                </c:pt>
                <c:pt idx="7">
                  <c:v>11.2</c:v>
                </c:pt>
                <c:pt idx="8">
                  <c:v>0.6</c:v>
                </c:pt>
                <c:pt idx="9">
                  <c:v>0.3</c:v>
                </c:pt>
                <c:pt idx="1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98-4D94-A0C5-8F2719CCFF39}"/>
            </c:ext>
          </c:extLst>
        </c:ser>
        <c:ser>
          <c:idx val="1"/>
          <c:order val="1"/>
          <c:tx>
            <c:strRef>
              <c:f>'[Таблица 4.3.xlsx]Sheet1'!$R$9</c:f>
              <c:strCache>
                <c:ptCount val="1"/>
                <c:pt idx="0">
                  <c:v>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906776964683424E-2"/>
                  <c:y val="-1.6029155902102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C98-4D94-A0C5-8F2719CCFF39}"/>
                </c:ext>
              </c:extLst>
            </c:dLbl>
            <c:dLbl>
              <c:idx val="1"/>
              <c:layout>
                <c:manualLayout>
                  <c:x val="-6.363347120585428E-3"/>
                  <c:y val="-8.9672694664474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C98-4D94-A0C5-8F2719CCFF39}"/>
                </c:ext>
              </c:extLst>
            </c:dLbl>
            <c:dLbl>
              <c:idx val="3"/>
              <c:layout>
                <c:manualLayout>
                  <c:x val="0"/>
                  <c:y val="-8.9672694664474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C98-4D94-A0C5-8F2719CCFF39}"/>
                </c:ext>
              </c:extLst>
            </c:dLbl>
            <c:dLbl>
              <c:idx val="4"/>
              <c:layout>
                <c:manualLayout>
                  <c:x val="-2.121115706861887E-3"/>
                  <c:y val="-1.494544911074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C98-4D94-A0C5-8F2719CCFF39}"/>
                </c:ext>
              </c:extLst>
            </c:dLbl>
            <c:dLbl>
              <c:idx val="6"/>
              <c:layout>
                <c:manualLayout>
                  <c:x val="-1.484780994803266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C98-4D94-A0C5-8F2719CCFF39}"/>
                </c:ext>
              </c:extLst>
            </c:dLbl>
            <c:dLbl>
              <c:idx val="7"/>
              <c:layout>
                <c:manualLayout>
                  <c:x val="-4.2422314137236183E-2"/>
                  <c:y val="-1.4403559816482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C98-4D94-A0C5-8F2719CCFF39}"/>
                </c:ext>
              </c:extLst>
            </c:dLbl>
            <c:dLbl>
              <c:idx val="8"/>
              <c:layout>
                <c:manualLayout>
                  <c:x val="-2.1211157068618171E-2"/>
                  <c:y val="-4.48658822826154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F3-4A32-B653-CA81E5518ADA}"/>
                </c:ext>
              </c:extLst>
            </c:dLbl>
            <c:dLbl>
              <c:idx val="9"/>
              <c:layout>
                <c:manualLayout>
                  <c:x val="-1.6968925654894475E-2"/>
                  <c:y val="-8.9672694664474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C98-4D94-A0C5-8F2719CCFF39}"/>
                </c:ext>
              </c:extLst>
            </c:dLbl>
            <c:dLbl>
              <c:idx val="10"/>
              <c:layout>
                <c:manualLayout>
                  <c:x val="-2.1211157068618015E-2"/>
                  <c:y val="-4.8945164265944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CF3-4A32-B653-CA81E5518A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4.3.xlsx]Sheet1'!$P$12:$P$22</c:f>
              <c:strCache>
                <c:ptCount val="11"/>
                <c:pt idx="0">
                  <c:v>увольнение по собственному желанию </c:v>
                </c:pt>
                <c:pt idx="1">
                  <c:v>увольнение в связи с высвобождением, сокращением штатов, ликвидацией предприятия</c:v>
                </c:pt>
                <c:pt idx="2">
                  <c:v>окончание срока действия срочного трудового договора</c:v>
                </c:pt>
                <c:pt idx="3">
                  <c:v>окончание действия договора гражданско-правового характера</c:v>
                </c:pt>
                <c:pt idx="4">
                  <c:v>призыв в Вооруженные силы</c:v>
                </c:pt>
                <c:pt idx="5">
                  <c:v>перемена места жительства</c:v>
                </c:pt>
                <c:pt idx="6">
                  <c:v>по состоянию здоровья</c:v>
                </c:pt>
                <c:pt idx="7">
                  <c:v>по личным, семейным причинам</c:v>
                </c:pt>
                <c:pt idx="8">
                  <c:v>поступление на учебу</c:v>
                </c:pt>
                <c:pt idx="9">
                  <c:v>неудовлетворительный результат испытания при приеме на работу</c:v>
                </c:pt>
                <c:pt idx="10">
                  <c:v>другое</c:v>
                </c:pt>
              </c:strCache>
            </c:strRef>
          </c:cat>
          <c:val>
            <c:numRef>
              <c:f>'[Таблица 4.3.xlsx]Sheet1'!$R$12:$R$22</c:f>
              <c:numCache>
                <c:formatCode>###\ ###\ ###\ ###\ ###\ ##0.0</c:formatCode>
                <c:ptCount val="11"/>
                <c:pt idx="0">
                  <c:v>59.1</c:v>
                </c:pt>
                <c:pt idx="1">
                  <c:v>7</c:v>
                </c:pt>
                <c:pt idx="2">
                  <c:v>1.9</c:v>
                </c:pt>
                <c:pt idx="3">
                  <c:v>0.8</c:v>
                </c:pt>
                <c:pt idx="4">
                  <c:v>6.1</c:v>
                </c:pt>
                <c:pt idx="5">
                  <c:v>5.0999999999999996</c:v>
                </c:pt>
                <c:pt idx="6">
                  <c:v>1.9</c:v>
                </c:pt>
                <c:pt idx="7">
                  <c:v>10.3</c:v>
                </c:pt>
                <c:pt idx="8">
                  <c:v>0.7</c:v>
                </c:pt>
                <c:pt idx="9">
                  <c:v>0.3</c:v>
                </c:pt>
                <c:pt idx="10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C98-4D94-A0C5-8F2719CCFF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4561664"/>
        <c:axId val="184563200"/>
      </c:barChart>
      <c:catAx>
        <c:axId val="18456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4563200"/>
        <c:crosses val="autoZero"/>
        <c:auto val="1"/>
        <c:lblAlgn val="ctr"/>
        <c:lblOffset val="100"/>
        <c:noMultiLvlLbl val="0"/>
      </c:catAx>
      <c:valAx>
        <c:axId val="184563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184561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'[Таблица 4.4.xlsx]Sheet1'!$Q$6:$Q$7</c:f>
              <c:strCache>
                <c:ptCount val="2"/>
                <c:pt idx="1">
                  <c:v>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966859097712209E-2"/>
                  <c:y val="5.8556580295710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1F0-42D7-BF0A-FFA007665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4.4.xlsx]Sheet1'!$P$10:$P$22</c:f>
              <c:strCache>
                <c:ptCount val="13"/>
                <c:pt idx="0">
                  <c:v>не устроили условия труда (включая социальные гарантии), предоставленные работодателем</c:v>
                </c:pt>
                <c:pt idx="1">
                  <c:v>низкий уровень заработной платы</c:v>
                </c:pt>
                <c:pt idx="2">
                  <c:v>нашли более высокооплачиваемую работу</c:v>
                </c:pt>
                <c:pt idx="3">
                  <c:v>отсутствие карьерного роста, перспектив</c:v>
                </c:pt>
                <c:pt idx="4">
                  <c:v>не устраивала работа по этой профессии (специальности)</c:v>
                </c:pt>
                <c:pt idx="5">
                  <c:v>хотели найти работу по полученной профессии (специальности)</c:v>
                </c:pt>
                <c:pt idx="6">
                  <c:v>нашли работу по полученной профессии (специальности)</c:v>
                </c:pt>
                <c:pt idx="7">
                  <c:v>слишком завышенные требования, предъявляемые работодателем</c:v>
                </c:pt>
                <c:pt idx="8">
                  <c:v>сложные взаимоотношения в трудовом коллективе</c:v>
                </c:pt>
                <c:pt idx="9">
                  <c:v>работа находилась далеко от дома</c:v>
                </c:pt>
                <c:pt idx="10">
                  <c:v>проблемы со здоровьем</c:v>
                </c:pt>
                <c:pt idx="11">
                  <c:v>семейные обстоятельства</c:v>
                </c:pt>
                <c:pt idx="12">
                  <c:v>другие причины</c:v>
                </c:pt>
              </c:strCache>
            </c:strRef>
          </c:cat>
          <c:val>
            <c:numRef>
              <c:f>'[Таблица 4.4.xlsx]Sheet1'!$Q$10:$Q$22</c:f>
              <c:numCache>
                <c:formatCode>###\ ###\ ###\ ###\ ###\ ##0.0</c:formatCode>
                <c:ptCount val="13"/>
                <c:pt idx="0">
                  <c:v>19</c:v>
                </c:pt>
                <c:pt idx="1">
                  <c:v>48.7</c:v>
                </c:pt>
                <c:pt idx="2">
                  <c:v>21.8</c:v>
                </c:pt>
                <c:pt idx="3">
                  <c:v>8.8000000000000007</c:v>
                </c:pt>
                <c:pt idx="4">
                  <c:v>9.6999999999999993</c:v>
                </c:pt>
                <c:pt idx="5">
                  <c:v>7.5</c:v>
                </c:pt>
                <c:pt idx="6">
                  <c:v>2.8</c:v>
                </c:pt>
                <c:pt idx="7">
                  <c:v>3.7</c:v>
                </c:pt>
                <c:pt idx="8">
                  <c:v>2.2999999999999998</c:v>
                </c:pt>
                <c:pt idx="9">
                  <c:v>5.7</c:v>
                </c:pt>
                <c:pt idx="10">
                  <c:v>0.6</c:v>
                </c:pt>
                <c:pt idx="11">
                  <c:v>6.4</c:v>
                </c:pt>
                <c:pt idx="1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B-4E76-9A18-DB15163FC4CD}"/>
            </c:ext>
          </c:extLst>
        </c:ser>
        <c:ser>
          <c:idx val="1"/>
          <c:order val="1"/>
          <c:tx>
            <c:strRef>
              <c:f>'[Таблица 4.4.xlsx]Sheet1'!$R$6:$R$7</c:f>
              <c:strCache>
                <c:ptCount val="2"/>
                <c:pt idx="1">
                  <c:v>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690613641223085E-2"/>
                  <c:y val="-1.7566974088713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1F0-42D7-BF0A-FFA0076658C9}"/>
                </c:ext>
              </c:extLst>
            </c:dLbl>
            <c:dLbl>
              <c:idx val="1"/>
              <c:layout>
                <c:manualLayout>
                  <c:x val="-3.6348086380158219E-2"/>
                  <c:y val="-1.75669740887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1F0-42D7-BF0A-FFA0076658C9}"/>
                </c:ext>
              </c:extLst>
            </c:dLbl>
            <c:dLbl>
              <c:idx val="2"/>
              <c:layout>
                <c:manualLayout>
                  <c:x val="-2.7795595467179815E-2"/>
                  <c:y val="-1.756697408871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1F0-42D7-BF0A-FFA0076658C9}"/>
                </c:ext>
              </c:extLst>
            </c:dLbl>
            <c:dLbl>
              <c:idx val="3"/>
              <c:layout>
                <c:manualLayout>
                  <c:x val="-3.2071840923669097E-2"/>
                  <c:y val="-1.463914507392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1F0-42D7-BF0A-FFA0076658C9}"/>
                </c:ext>
              </c:extLst>
            </c:dLbl>
            <c:dLbl>
              <c:idx val="4"/>
              <c:layout>
                <c:manualLayout>
                  <c:x val="-1.9243104554201411E-2"/>
                  <c:y val="-1.1711316059142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1F0-42D7-BF0A-FFA0076658C9}"/>
                </c:ext>
              </c:extLst>
            </c:dLbl>
            <c:dLbl>
              <c:idx val="5"/>
              <c:layout>
                <c:manualLayout>
                  <c:x val="-2.7795595467179815E-2"/>
                  <c:y val="-1.463914507392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1F0-42D7-BF0A-FFA0076658C9}"/>
                </c:ext>
              </c:extLst>
            </c:dLbl>
            <c:dLbl>
              <c:idx val="6"/>
              <c:layout>
                <c:manualLayout>
                  <c:x val="-1.7104981825956812E-2"/>
                  <c:y val="-8.7834870443566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1F0-42D7-BF0A-FFA0076658C9}"/>
                </c:ext>
              </c:extLst>
            </c:dLbl>
            <c:dLbl>
              <c:idx val="7"/>
              <c:layout>
                <c:manualLayout>
                  <c:x val="-2.1381227282446014E-2"/>
                  <c:y val="-2.9278290147855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1F0-42D7-BF0A-FFA0076658C9}"/>
                </c:ext>
              </c:extLst>
            </c:dLbl>
            <c:dLbl>
              <c:idx val="8"/>
              <c:layout>
                <c:manualLayout>
                  <c:x val="-2.5657472738935216E-2"/>
                  <c:y val="-5.8556580295710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1F0-42D7-BF0A-FFA0076658C9}"/>
                </c:ext>
              </c:extLst>
            </c:dLbl>
            <c:dLbl>
              <c:idx val="9"/>
              <c:layout>
                <c:manualLayout>
                  <c:x val="-3.4209963651913623E-2"/>
                  <c:y val="-5.8556580295710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F0-42D7-BF0A-FFA0076658C9}"/>
                </c:ext>
              </c:extLst>
            </c:dLbl>
            <c:dLbl>
              <c:idx val="10"/>
              <c:layout>
                <c:manualLayout>
                  <c:x val="-3.2071840923669021E-2"/>
                  <c:y val="-2.92782901478553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1F0-42D7-BF0A-FFA0076658C9}"/>
                </c:ext>
              </c:extLst>
            </c:dLbl>
            <c:dLbl>
              <c:idx val="11"/>
              <c:layout>
                <c:manualLayout>
                  <c:x val="-4.7038700021381226E-2"/>
                  <c:y val="-2.9278290147855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F0-42D7-BF0A-FFA0076658C9}"/>
                </c:ext>
              </c:extLst>
            </c:dLbl>
            <c:dLbl>
              <c:idx val="12"/>
              <c:layout>
                <c:manualLayout>
                  <c:x val="-2.9933718195424494E-2"/>
                  <c:y val="-1.1711316059142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1F0-42D7-BF0A-FFA007665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4.4.xlsx]Sheet1'!$P$10:$P$22</c:f>
              <c:strCache>
                <c:ptCount val="13"/>
                <c:pt idx="0">
                  <c:v>не устроили условия труда (включая социальные гарантии), предоставленные работодателем</c:v>
                </c:pt>
                <c:pt idx="1">
                  <c:v>низкий уровень заработной платы</c:v>
                </c:pt>
                <c:pt idx="2">
                  <c:v>нашли более высокооплачиваемую работу</c:v>
                </c:pt>
                <c:pt idx="3">
                  <c:v>отсутствие карьерного роста, перспектив</c:v>
                </c:pt>
                <c:pt idx="4">
                  <c:v>не устраивала работа по этой профессии (специальности)</c:v>
                </c:pt>
                <c:pt idx="5">
                  <c:v>хотели найти работу по полученной профессии (специальности)</c:v>
                </c:pt>
                <c:pt idx="6">
                  <c:v>нашли работу по полученной профессии (специальности)</c:v>
                </c:pt>
                <c:pt idx="7">
                  <c:v>слишком завышенные требования, предъявляемые работодателем</c:v>
                </c:pt>
                <c:pt idx="8">
                  <c:v>сложные взаимоотношения в трудовом коллективе</c:v>
                </c:pt>
                <c:pt idx="9">
                  <c:v>работа находилась далеко от дома</c:v>
                </c:pt>
                <c:pt idx="10">
                  <c:v>проблемы со здоровьем</c:v>
                </c:pt>
                <c:pt idx="11">
                  <c:v>семейные обстоятельства</c:v>
                </c:pt>
                <c:pt idx="12">
                  <c:v>другие причины</c:v>
                </c:pt>
              </c:strCache>
            </c:strRef>
          </c:cat>
          <c:val>
            <c:numRef>
              <c:f>'[Таблица 4.4.xlsx]Sheet1'!$R$10:$R$22</c:f>
              <c:numCache>
                <c:formatCode>###\ ###\ ###\ ###\ ###\ ##0.0</c:formatCode>
                <c:ptCount val="13"/>
                <c:pt idx="0">
                  <c:v>19.7</c:v>
                </c:pt>
                <c:pt idx="1">
                  <c:v>52.1</c:v>
                </c:pt>
                <c:pt idx="2">
                  <c:v>18.899999999999999</c:v>
                </c:pt>
                <c:pt idx="3">
                  <c:v>4.3</c:v>
                </c:pt>
                <c:pt idx="4">
                  <c:v>7.5</c:v>
                </c:pt>
                <c:pt idx="5">
                  <c:v>2.9</c:v>
                </c:pt>
                <c:pt idx="6">
                  <c:v>1.5</c:v>
                </c:pt>
                <c:pt idx="7">
                  <c:v>5.5</c:v>
                </c:pt>
                <c:pt idx="8">
                  <c:v>2.7</c:v>
                </c:pt>
                <c:pt idx="9">
                  <c:v>4.5</c:v>
                </c:pt>
                <c:pt idx="10">
                  <c:v>0.9</c:v>
                </c:pt>
                <c:pt idx="11">
                  <c:v>6.3</c:v>
                </c:pt>
                <c:pt idx="12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B-4E76-9A18-DB15163FC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4606080"/>
        <c:axId val="184611968"/>
      </c:barChart>
      <c:catAx>
        <c:axId val="184606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611968"/>
        <c:crosses val="autoZero"/>
        <c:auto val="1"/>
        <c:lblAlgn val="ctr"/>
        <c:lblOffset val="100"/>
        <c:noMultiLvlLbl val="0"/>
      </c:catAx>
      <c:valAx>
        <c:axId val="184611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60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ли Вы переехать в другой город России ради хорошей работы?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'для презентации'!$B$22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презентации'!$A$23:$A$24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презентации'!$B$23:$B$24</c:f>
              <c:numCache>
                <c:formatCode>###0.0%</c:formatCode>
                <c:ptCount val="2"/>
                <c:pt idx="0">
                  <c:v>0.38750000000000001</c:v>
                </c:pt>
                <c:pt idx="1">
                  <c:v>0.2570093457943925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E-4AE1-AD42-3BC353D72F65}"/>
            </c:ext>
          </c:extLst>
        </c:ser>
        <c:ser>
          <c:idx val="1"/>
          <c:order val="1"/>
          <c:tx>
            <c:strRef>
              <c:f>'для презентации'!$C$22</c:f>
              <c:strCache>
                <c:ptCount val="1"/>
                <c:pt idx="0">
                  <c:v>скорее 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8915626989550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3E-4AE1-AD42-3BC353D72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презентации'!$A$23:$A$24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презентации'!$C$23:$C$24</c:f>
              <c:numCache>
                <c:formatCode>###0.0%</c:formatCode>
                <c:ptCount val="2"/>
                <c:pt idx="0">
                  <c:v>0.125</c:v>
                </c:pt>
                <c:pt idx="1">
                  <c:v>0.21495327102803738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3E-4AE1-AD42-3BC353D72F65}"/>
            </c:ext>
          </c:extLst>
        </c:ser>
        <c:ser>
          <c:idx val="2"/>
          <c:order val="2"/>
          <c:tx>
            <c:strRef>
              <c:f>'для презентации'!$D$22</c:f>
              <c:strCache>
                <c:ptCount val="1"/>
                <c:pt idx="0">
                  <c:v>скорее нет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6125101942486743E-17"/>
                  <c:y val="1.4457813494775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33E-4AE1-AD42-3BC353D72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презентации'!$A$23:$A$24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презентации'!$D$23:$D$24</c:f>
              <c:numCache>
                <c:formatCode>###0.0%</c:formatCode>
                <c:ptCount val="2"/>
                <c:pt idx="0">
                  <c:v>0.17499999999999999</c:v>
                </c:pt>
                <c:pt idx="1">
                  <c:v>0.21962616822429909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3E-4AE1-AD42-3BC353D72F65}"/>
            </c:ext>
          </c:extLst>
        </c:ser>
        <c:ser>
          <c:idx val="3"/>
          <c:order val="3"/>
          <c:tx>
            <c:strRef>
              <c:f>'для презентации'!$E$22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презентации'!$A$23:$A$24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презентации'!$E$23:$E$24</c:f>
              <c:numCache>
                <c:formatCode>###0.0%</c:formatCode>
                <c:ptCount val="2"/>
                <c:pt idx="0">
                  <c:v>0.3125</c:v>
                </c:pt>
                <c:pt idx="1">
                  <c:v>0.30841121495327101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3E-4AE1-AD42-3BC353D72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138992"/>
        <c:axId val="429136080"/>
      </c:barChart>
      <c:catAx>
        <c:axId val="429138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9136080"/>
        <c:crosses val="autoZero"/>
        <c:auto val="1"/>
        <c:lblAlgn val="ctr"/>
        <c:lblOffset val="100"/>
        <c:noMultiLvlLbl val="0"/>
      </c:catAx>
      <c:valAx>
        <c:axId val="4291360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913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/>
              <a:t>Готовы ли Вы уехать в другую страну ради хорошей  работы?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'для презентации'!$B$29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презентации'!$A$30:$A$31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презентации'!$B$30:$B$31</c:f>
              <c:numCache>
                <c:formatCode>###0.0%</c:formatCode>
                <c:ptCount val="2"/>
                <c:pt idx="0">
                  <c:v>0.23749999999999999</c:v>
                </c:pt>
                <c:pt idx="1">
                  <c:v>0.17601246105919002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7-457B-8625-D9B8DA17C2AB}"/>
            </c:ext>
          </c:extLst>
        </c:ser>
        <c:ser>
          <c:idx val="1"/>
          <c:order val="1"/>
          <c:tx>
            <c:strRef>
              <c:f>'для презентации'!$C$29</c:f>
              <c:strCache>
                <c:ptCount val="1"/>
                <c:pt idx="0">
                  <c:v>скорее да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4368636451988827E-3"/>
                  <c:y val="-3.79528395896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BD7-457B-8625-D9B8DA17C2AB}"/>
                </c:ext>
              </c:extLst>
            </c:dLbl>
            <c:dLbl>
              <c:idx val="1"/>
              <c:layout>
                <c:manualLayout>
                  <c:x val="1.4621181871192761E-2"/>
                  <c:y val="-5.520413031217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BD7-457B-8625-D9B8DA17C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презентации'!$A$30:$A$31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презентации'!$C$30:$C$31</c:f>
              <c:numCache>
                <c:formatCode>###0.0%</c:formatCode>
                <c:ptCount val="2"/>
                <c:pt idx="0">
                  <c:v>0.16250000000000001</c:v>
                </c:pt>
                <c:pt idx="1">
                  <c:v>0.1059190031152648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D7-457B-8625-D9B8DA17C2AB}"/>
            </c:ext>
          </c:extLst>
        </c:ser>
        <c:ser>
          <c:idx val="2"/>
          <c:order val="2"/>
          <c:tx>
            <c:strRef>
              <c:f>'для презентации'!$D$29</c:f>
              <c:strCache>
                <c:ptCount val="1"/>
                <c:pt idx="0">
                  <c:v>скорее нет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8737272903975866E-3"/>
                  <c:y val="1.725129072255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BD7-457B-8625-D9B8DA17C2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презентации'!$A$30:$A$31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презентации'!$D$30:$D$31</c:f>
              <c:numCache>
                <c:formatCode>###0.0%</c:formatCode>
                <c:ptCount val="2"/>
                <c:pt idx="0">
                  <c:v>0.15</c:v>
                </c:pt>
                <c:pt idx="1">
                  <c:v>0.2367601246105919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D7-457B-8625-D9B8DA17C2AB}"/>
            </c:ext>
          </c:extLst>
        </c:ser>
        <c:ser>
          <c:idx val="3"/>
          <c:order val="3"/>
          <c:tx>
            <c:strRef>
              <c:f>'для презентации'!$E$29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презентации'!$A$30:$A$31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презентации'!$E$30:$E$31</c:f>
              <c:numCache>
                <c:formatCode>###0.0%</c:formatCode>
                <c:ptCount val="2"/>
                <c:pt idx="0">
                  <c:v>0.45</c:v>
                </c:pt>
                <c:pt idx="1">
                  <c:v>0.48130841121495327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D7-457B-8625-D9B8DA17C2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5052496"/>
        <c:axId val="425054160"/>
      </c:barChart>
      <c:catAx>
        <c:axId val="425052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5054160"/>
        <c:crosses val="autoZero"/>
        <c:auto val="1"/>
        <c:lblAlgn val="ctr"/>
        <c:lblOffset val="100"/>
        <c:noMultiLvlLbl val="0"/>
      </c:catAx>
      <c:valAx>
        <c:axId val="42505416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505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9432290351461"/>
          <c:y val="0.28202852132922124"/>
          <c:w val="0.44746631160900807"/>
          <c:h val="0.52659986979599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'[Таблица 1.5 (1).xlsx]Sheet1'!$O$17</c:f>
              <c:strCache>
                <c:ptCount val="1"/>
                <c:pt idx="0">
                  <c:v>высшее (специалитет, магистратура)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1.5 (1).xlsx]Sheet1'!$P$16:$Q$16</c:f>
              <c:strCache>
                <c:ptCount val="2"/>
                <c:pt idx="0">
                  <c:v>Имеют среднее профессиональное образование по программам подготовки специалистов среднего звена</c:v>
                </c:pt>
                <c:pt idx="1">
                  <c:v>Имеют среднее профессиональное образование по программам подготовки квалифицированных рабочих, служащих</c:v>
                </c:pt>
              </c:strCache>
            </c:strRef>
          </c:cat>
          <c:val>
            <c:numRef>
              <c:f>'[Таблица 1.5 (1).xlsx]Sheet1'!$P$17:$Q$17</c:f>
              <c:numCache>
                <c:formatCode>General</c:formatCode>
                <c:ptCount val="2"/>
                <c:pt idx="0">
                  <c:v>7.6</c:v>
                </c:pt>
                <c:pt idx="1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56-4247-A779-45274AFF45CC}"/>
            </c:ext>
          </c:extLst>
        </c:ser>
        <c:ser>
          <c:idx val="1"/>
          <c:order val="1"/>
          <c:tx>
            <c:strRef>
              <c:f>'[Таблица 1.5 (1).xlsx]Sheet1'!$O$18</c:f>
              <c:strCache>
                <c:ptCount val="1"/>
                <c:pt idx="0">
                  <c:v>высшее (бакалавриат)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1.5 (1).xlsx]Sheet1'!$P$16:$Q$16</c:f>
              <c:strCache>
                <c:ptCount val="2"/>
                <c:pt idx="0">
                  <c:v>Имеют среднее профессиональное образование по программам подготовки специалистов среднего звена</c:v>
                </c:pt>
                <c:pt idx="1">
                  <c:v>Имеют среднее профессиональное образование по программам подготовки квалифицированных рабочих, служащих</c:v>
                </c:pt>
              </c:strCache>
            </c:strRef>
          </c:cat>
          <c:val>
            <c:numRef>
              <c:f>'[Таблица 1.5 (1).xlsx]Sheet1'!$P$18:$Q$18</c:f>
              <c:numCache>
                <c:formatCode>General</c:formatCode>
                <c:ptCount val="2"/>
                <c:pt idx="0">
                  <c:v>6.7</c:v>
                </c:pt>
                <c:pt idx="1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56-4247-A779-45274AFF45CC}"/>
            </c:ext>
          </c:extLst>
        </c:ser>
        <c:ser>
          <c:idx val="2"/>
          <c:order val="2"/>
          <c:tx>
            <c:strRef>
              <c:f>'[Таблица 1.5 (1).xlsx]Sheet1'!$O$19</c:f>
              <c:strCache>
                <c:ptCount val="1"/>
                <c:pt idx="0">
                  <c:v>среднее профессиональное (подготовка специалистов среднего звена)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1.5 (1).xlsx]Sheet1'!$P$16:$Q$16</c:f>
              <c:strCache>
                <c:ptCount val="2"/>
                <c:pt idx="0">
                  <c:v>Имеют среднее профессиональное образование по программам подготовки специалистов среднего звена</c:v>
                </c:pt>
                <c:pt idx="1">
                  <c:v>Имеют среднее профессиональное образование по программам подготовки квалифицированных рабочих, служащих</c:v>
                </c:pt>
              </c:strCache>
            </c:strRef>
          </c:cat>
          <c:val>
            <c:numRef>
              <c:f>'[Таблица 1.5 (1).xlsx]Sheet1'!$P$19:$Q$19</c:f>
              <c:numCache>
                <c:formatCode>General</c:formatCode>
                <c:ptCount val="2"/>
                <c:pt idx="0">
                  <c:v>0.4</c:v>
                </c:pt>
                <c:pt idx="1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56-4247-A779-45274AFF45CC}"/>
            </c:ext>
          </c:extLst>
        </c:ser>
        <c:ser>
          <c:idx val="3"/>
          <c:order val="3"/>
          <c:tx>
            <c:strRef>
              <c:f>'[Таблица 1.5 (1).xlsx]Sheet1'!$O$20</c:f>
              <c:strCache>
                <c:ptCount val="1"/>
                <c:pt idx="0">
                  <c:v>среднее профессиональное  (подготовка квалифицированных рабочих, служащих)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1.5 (1).xlsx]Sheet1'!$P$16:$Q$16</c:f>
              <c:strCache>
                <c:ptCount val="2"/>
                <c:pt idx="0">
                  <c:v>Имеют среднее профессиональное образование по программам подготовки специалистов среднего звена</c:v>
                </c:pt>
                <c:pt idx="1">
                  <c:v>Имеют среднее профессиональное образование по программам подготовки квалифицированных рабочих, служащих</c:v>
                </c:pt>
              </c:strCache>
            </c:strRef>
          </c:cat>
          <c:val>
            <c:numRef>
              <c:f>'[Таблица 1.5 (1).xlsx]Sheet1'!$P$20:$Q$20</c:f>
              <c:numCache>
                <c:formatCode>General</c:formatCode>
                <c:ptCount val="2"/>
                <c:pt idx="0">
                  <c:v>0.1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56-4247-A779-45274AFF4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40896"/>
        <c:axId val="172242432"/>
      </c:barChart>
      <c:catAx>
        <c:axId val="1722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242432"/>
        <c:crosses val="autoZero"/>
        <c:auto val="1"/>
        <c:lblAlgn val="ctr"/>
        <c:lblOffset val="100"/>
        <c:noMultiLvlLbl val="0"/>
      </c:catAx>
      <c:valAx>
        <c:axId val="1722424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224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4.2386361245197103E-2"/>
          <c:y val="1.8105009052504527E-2"/>
          <c:w val="0.91522710917148187"/>
          <c:h val="0.20023142098185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478725678853967"/>
          <c:y val="2.9415697285733386E-2"/>
          <c:w val="0.42552918537524054"/>
          <c:h val="0.7588727702659309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Лист1!$N$5</c:f>
              <c:strCache>
                <c:ptCount val="1"/>
                <c:pt idx="0">
                  <c:v>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7"/>
              <c:layout>
                <c:manualLayout>
                  <c:x val="0"/>
                  <c:y val="8.022462896109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16D-4F8E-BB3F-4F2CB93D98F0}"/>
                </c:ext>
              </c:extLst>
            </c:dLbl>
            <c:dLbl>
              <c:idx val="8"/>
              <c:layout>
                <c:manualLayout>
                  <c:x val="-6.4143681847338039E-3"/>
                  <c:y val="1.3370771493515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6D-4F8E-BB3F-4F2CB93D98F0}"/>
                </c:ext>
              </c:extLst>
            </c:dLbl>
            <c:dLbl>
              <c:idx val="9"/>
              <c:layout>
                <c:manualLayout>
                  <c:x val="0"/>
                  <c:y val="1.0696617194812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16D-4F8E-BB3F-4F2CB93D98F0}"/>
                </c:ext>
              </c:extLst>
            </c:dLbl>
            <c:dLbl>
              <c:idx val="10"/>
              <c:layout>
                <c:manualLayout>
                  <c:x val="0"/>
                  <c:y val="5.3483085974060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6D-4F8E-BB3F-4F2CB93D9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Лист1!$J$6:$J$16</c:f>
              <c:strCache>
                <c:ptCount val="11"/>
                <c:pt idx="0">
                  <c:v>получили работу в соответствии с заключенным договором (контрактом) с работодателем</c:v>
                </c:pt>
                <c:pt idx="1">
                  <c:v>получили работу в соответствии с распределением</c:v>
                </c:pt>
                <c:pt idx="2">
                  <c:v>имеют собственный бизнес</c:v>
                </c:pt>
                <c:pt idx="3">
                  <c:v>получили предложение от работодателя</c:v>
                </c:pt>
                <c:pt idx="4">
                  <c:v>продолжили работать на том же месте, что и во время обучения</c:v>
                </c:pt>
                <c:pt idx="5">
                  <c:v>продолжили обучение в образовательной организации</c:v>
                </c:pt>
                <c:pt idx="6">
                  <c:v>по состоянию здоровья</c:v>
                </c:pt>
                <c:pt idx="7">
                  <c:v>по семейным обстоятельствам</c:v>
                </c:pt>
                <c:pt idx="8">
                  <c:v>призыв в Вооруженные Силы</c:v>
                </c:pt>
                <c:pt idx="9">
                  <c:v>не было необходимости работать</c:v>
                </c:pt>
                <c:pt idx="10">
                  <c:v>другие причины</c:v>
                </c:pt>
              </c:strCache>
            </c:strRef>
          </c:cat>
          <c:val>
            <c:numRef>
              <c:f>Лист1!$N$6:$N$16</c:f>
              <c:numCache>
                <c:formatCode>General</c:formatCode>
                <c:ptCount val="11"/>
                <c:pt idx="0">
                  <c:v>5.0999999999999996</c:v>
                </c:pt>
                <c:pt idx="1">
                  <c:v>4.9000000000000004</c:v>
                </c:pt>
                <c:pt idx="2">
                  <c:v>1.4</c:v>
                </c:pt>
                <c:pt idx="3">
                  <c:v>7.4</c:v>
                </c:pt>
                <c:pt idx="4">
                  <c:v>37.299999999999997</c:v>
                </c:pt>
                <c:pt idx="5">
                  <c:v>10.3</c:v>
                </c:pt>
                <c:pt idx="6">
                  <c:v>1.1000000000000001</c:v>
                </c:pt>
                <c:pt idx="7">
                  <c:v>11</c:v>
                </c:pt>
                <c:pt idx="8">
                  <c:v>10.7</c:v>
                </c:pt>
                <c:pt idx="9">
                  <c:v>3.7</c:v>
                </c:pt>
                <c:pt idx="10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5-4F10-A3D7-132F6284250B}"/>
            </c:ext>
          </c:extLst>
        </c:ser>
        <c:ser>
          <c:idx val="4"/>
          <c:order val="1"/>
          <c:tx>
            <c:strRef>
              <c:f>Лист1!$O$5</c:f>
              <c:strCache>
                <c:ptCount val="1"/>
                <c:pt idx="0">
                  <c:v>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5524909129784839E-3"/>
                  <c:y val="-8.022462896109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16D-4F8E-BB3F-4F2CB93D98F0}"/>
                </c:ext>
              </c:extLst>
            </c:dLbl>
            <c:dLbl>
              <c:idx val="1"/>
              <c:layout>
                <c:manualLayout>
                  <c:x val="-2.1381227282446795E-3"/>
                  <c:y val="-1.337077149351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16D-4F8E-BB3F-4F2CB93D98F0}"/>
                </c:ext>
              </c:extLst>
            </c:dLbl>
            <c:dLbl>
              <c:idx val="2"/>
              <c:layout>
                <c:manualLayout>
                  <c:x val="-6.4143681847338039E-3"/>
                  <c:y val="-1.337077149351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16D-4F8E-BB3F-4F2CB93D98F0}"/>
                </c:ext>
              </c:extLst>
            </c:dLbl>
            <c:dLbl>
              <c:idx val="3"/>
              <c:layout>
                <c:manualLayout>
                  <c:x val="-1.0690613641223007E-2"/>
                  <c:y val="-1.8719080090921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16D-4F8E-BB3F-4F2CB93D98F0}"/>
                </c:ext>
              </c:extLst>
            </c:dLbl>
            <c:dLbl>
              <c:idx val="4"/>
              <c:layout>
                <c:manualLayout>
                  <c:x val="-6.4143681847338039E-3"/>
                  <c:y val="-1.337077149351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16D-4F8E-BB3F-4F2CB93D98F0}"/>
                </c:ext>
              </c:extLst>
            </c:dLbl>
            <c:dLbl>
              <c:idx val="5"/>
              <c:layout>
                <c:manualLayout>
                  <c:x val="-4.276245456489281E-3"/>
                  <c:y val="-2.67415429870308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16D-4F8E-BB3F-4F2CB93D98F0}"/>
                </c:ext>
              </c:extLst>
            </c:dLbl>
            <c:dLbl>
              <c:idx val="6"/>
              <c:layout>
                <c:manualLayout>
                  <c:x val="-7.8396927720969813E-17"/>
                  <c:y val="-1.3370771493515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16D-4F8E-BB3F-4F2CB93D9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Лист1!$J$6:$J$16</c:f>
              <c:strCache>
                <c:ptCount val="11"/>
                <c:pt idx="0">
                  <c:v>получили работу в соответствии с заключенным договором (контрактом) с работодателем</c:v>
                </c:pt>
                <c:pt idx="1">
                  <c:v>получили работу в соответствии с распределением</c:v>
                </c:pt>
                <c:pt idx="2">
                  <c:v>имеют собственный бизнес</c:v>
                </c:pt>
                <c:pt idx="3">
                  <c:v>получили предложение от работодателя</c:v>
                </c:pt>
                <c:pt idx="4">
                  <c:v>продолжили работать на том же месте, что и во время обучения</c:v>
                </c:pt>
                <c:pt idx="5">
                  <c:v>продолжили обучение в образовательной организации</c:v>
                </c:pt>
                <c:pt idx="6">
                  <c:v>по состоянию здоровья</c:v>
                </c:pt>
                <c:pt idx="7">
                  <c:v>по семейным обстоятельствам</c:v>
                </c:pt>
                <c:pt idx="8">
                  <c:v>призыв в Вооруженные Силы</c:v>
                </c:pt>
                <c:pt idx="9">
                  <c:v>не было необходимости работать</c:v>
                </c:pt>
                <c:pt idx="10">
                  <c:v>другие причины</c:v>
                </c:pt>
              </c:strCache>
            </c:strRef>
          </c:cat>
          <c:val>
            <c:numRef>
              <c:f>Лист1!$O$6:$O$16</c:f>
              <c:numCache>
                <c:formatCode>General</c:formatCode>
                <c:ptCount val="11"/>
                <c:pt idx="0">
                  <c:v>5.5</c:v>
                </c:pt>
                <c:pt idx="1">
                  <c:v>3.3</c:v>
                </c:pt>
                <c:pt idx="2">
                  <c:v>1.7</c:v>
                </c:pt>
                <c:pt idx="3">
                  <c:v>6.6</c:v>
                </c:pt>
                <c:pt idx="4">
                  <c:v>19.8</c:v>
                </c:pt>
                <c:pt idx="5">
                  <c:v>4.7</c:v>
                </c:pt>
                <c:pt idx="6">
                  <c:v>2.2000000000000002</c:v>
                </c:pt>
                <c:pt idx="7">
                  <c:v>17.3</c:v>
                </c:pt>
                <c:pt idx="8">
                  <c:v>24.3</c:v>
                </c:pt>
                <c:pt idx="9">
                  <c:v>4.8</c:v>
                </c:pt>
                <c:pt idx="10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5-4F10-A3D7-132F62842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2264448"/>
        <c:axId val="172270336"/>
      </c:barChart>
      <c:catAx>
        <c:axId val="17226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2270336"/>
        <c:crosses val="autoZero"/>
        <c:auto val="1"/>
        <c:lblAlgn val="ctr"/>
        <c:lblOffset val="100"/>
        <c:noMultiLvlLbl val="0"/>
      </c:catAx>
      <c:valAx>
        <c:axId val="17227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26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19852216997571E-2"/>
          <c:y val="0.81021190040775593"/>
          <c:w val="0.88360278730392827"/>
          <c:h val="0.17374317380002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583454633220827"/>
          <c:y val="7.3154796882587995E-3"/>
          <c:w val="0.42928091883251435"/>
          <c:h val="0.716383881172964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Sheet1!$Q$7:$Q$8</c:f>
              <c:strCache>
                <c:ptCount val="2"/>
                <c:pt idx="0">
                  <c:v>в том числе имеют образование</c:v>
                </c:pt>
                <c:pt idx="1">
                  <c:v>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936618853247173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0D2-45CD-9431-4A6C9593BF6E}"/>
                </c:ext>
              </c:extLst>
            </c:dLbl>
            <c:dLbl>
              <c:idx val="3"/>
              <c:layout>
                <c:manualLayout>
                  <c:x val="0"/>
                  <c:y val="5.834924920137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0D2-45CD-9431-4A6C9593BF6E}"/>
                </c:ext>
              </c:extLst>
            </c:dLbl>
            <c:dLbl>
              <c:idx val="4"/>
              <c:layout>
                <c:manualLayout>
                  <c:x val="-1.506259108081114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0D2-45CD-9431-4A6C9593BF6E}"/>
                </c:ext>
              </c:extLst>
            </c:dLbl>
            <c:dLbl>
              <c:idx val="6"/>
              <c:layout>
                <c:manualLayout>
                  <c:x val="-3.4428779613282799E-2"/>
                  <c:y val="2.9174624600686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D2-45CD-9431-4A6C9593BF6E}"/>
                </c:ext>
              </c:extLst>
            </c:dLbl>
            <c:dLbl>
              <c:idx val="7"/>
              <c:layout>
                <c:manualLayout>
                  <c:x val="-3.0125182161622528E-2"/>
                  <c:y val="5.8349249201373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D2-45CD-9431-4A6C9593BF6E}"/>
                </c:ext>
              </c:extLst>
            </c:dLbl>
            <c:dLbl>
              <c:idx val="9"/>
              <c:layout>
                <c:manualLayout>
                  <c:x val="-1.5062591080811224E-2"/>
                  <c:y val="1.4587312300343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D2-45CD-9431-4A6C9593B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Sheet1!$P$12:$P$21</c:f>
              <c:strCache>
                <c:ptCount val="10"/>
                <c:pt idx="0">
                  <c:v>отсутствие опыта работы (стажа)</c:v>
                </c:pt>
                <c:pt idx="1">
                  <c:v>несоответствие квалификационным требованиям (по уровню подготовки, знаниям, необходимым для выполнения работы)</c:v>
                </c:pt>
                <c:pt idx="2">
                  <c:v>не смогли найти работу по полученной профессии (специальности)</c:v>
                </c:pt>
                <c:pt idx="3">
                  <c:v>низкий уровень предлагаемой заработной платы</c:v>
                </c:pt>
                <c:pt idx="4">
                  <c:v>отсутствие подходящих рабочих мест</c:v>
                </c:pt>
                <c:pt idx="5">
                  <c:v>дискриминация (по полу, национальности, социальному положению, наличию детей, месту жительства и др.)</c:v>
                </c:pt>
                <c:pt idx="6">
                  <c:v>ограниченные возможности по состоянию здоровья, инвалидность</c:v>
                </c:pt>
                <c:pt idx="7">
                  <c:v>не прошли тестирование, недостаточные компьютерные навыки, недостаточное знание иностранного языка</c:v>
                </c:pt>
                <c:pt idx="8">
                  <c:v>другое</c:v>
                </c:pt>
                <c:pt idx="9">
                  <c:v>Не сталкивались с трудностями</c:v>
                </c:pt>
              </c:strCache>
            </c:strRef>
          </c:cat>
          <c:val>
            <c:numRef>
              <c:f>Sheet1!$Q$12:$Q$21</c:f>
              <c:numCache>
                <c:formatCode>###\ ###\ ###\ ###\ ###\ ##0.0</c:formatCode>
                <c:ptCount val="10"/>
                <c:pt idx="0">
                  <c:v>52.2</c:v>
                </c:pt>
                <c:pt idx="1">
                  <c:v>4.5</c:v>
                </c:pt>
                <c:pt idx="2">
                  <c:v>17.600000000000001</c:v>
                </c:pt>
                <c:pt idx="3">
                  <c:v>29.5</c:v>
                </c:pt>
                <c:pt idx="4">
                  <c:v>23.7</c:v>
                </c:pt>
                <c:pt idx="5">
                  <c:v>0.8</c:v>
                </c:pt>
                <c:pt idx="6">
                  <c:v>0.4</c:v>
                </c:pt>
                <c:pt idx="7">
                  <c:v>0.9</c:v>
                </c:pt>
                <c:pt idx="8">
                  <c:v>3.6</c:v>
                </c:pt>
                <c:pt idx="9">
                  <c:v>24.5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B-4F5A-8D8B-CC548569A079}"/>
            </c:ext>
          </c:extLst>
        </c:ser>
        <c:ser>
          <c:idx val="1"/>
          <c:order val="1"/>
          <c:tx>
            <c:strRef>
              <c:f>Sheet1!$R$7:$R$8</c:f>
              <c:strCache>
                <c:ptCount val="2"/>
                <c:pt idx="0">
                  <c:v>в том числе имеют образование</c:v>
                </c:pt>
                <c:pt idx="1">
                  <c:v>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8732377064943306E-2"/>
                  <c:y val="-1.7504774760412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0D2-45CD-9431-4A6C9593BF6E}"/>
                </c:ext>
              </c:extLst>
            </c:dLbl>
            <c:dLbl>
              <c:idx val="1"/>
              <c:layout>
                <c:manualLayout>
                  <c:x val="-2.151798725830183E-2"/>
                  <c:y val="-1.166984984027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0D2-45CD-9431-4A6C9593BF6E}"/>
                </c:ext>
              </c:extLst>
            </c:dLbl>
            <c:dLbl>
              <c:idx val="2"/>
              <c:layout>
                <c:manualLayout>
                  <c:x val="-3.2276980887452705E-2"/>
                  <c:y val="-2.9174624600686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0D2-45CD-9431-4A6C9593BF6E}"/>
                </c:ext>
              </c:extLst>
            </c:dLbl>
            <c:dLbl>
              <c:idx val="3"/>
              <c:layout>
                <c:manualLayout>
                  <c:x val="-3.87323770649433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D2-45CD-9431-4A6C9593BF6E}"/>
                </c:ext>
              </c:extLst>
            </c:dLbl>
            <c:dLbl>
              <c:idx val="4"/>
              <c:layout>
                <c:manualLayout>
                  <c:x val="-4.3035974516603501E-2"/>
                  <c:y val="-1.4587312300343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D2-45CD-9431-4A6C9593BF6E}"/>
                </c:ext>
              </c:extLst>
            </c:dLbl>
            <c:dLbl>
              <c:idx val="5"/>
              <c:layout>
                <c:manualLayout>
                  <c:x val="-2.3669785984131924E-2"/>
                  <c:y val="-5.834924920137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0D2-45CD-9431-4A6C9593BF6E}"/>
                </c:ext>
              </c:extLst>
            </c:dLbl>
            <c:dLbl>
              <c:idx val="6"/>
              <c:layout>
                <c:manualLayout>
                  <c:x val="-1.9366188532471573E-2"/>
                  <c:y val="-2.91746246006866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D2-45CD-9431-4A6C9593BF6E}"/>
                </c:ext>
              </c:extLst>
            </c:dLbl>
            <c:dLbl>
              <c:idx val="7"/>
              <c:layout>
                <c:manualLayout>
                  <c:x val="-1.506259108081130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D2-45CD-9431-4A6C9593BF6E}"/>
                </c:ext>
              </c:extLst>
            </c:dLbl>
            <c:dLbl>
              <c:idx val="8"/>
              <c:layout>
                <c:manualLayout>
                  <c:x val="-3.873237706494323E-2"/>
                  <c:y val="-8.7523873802060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D2-45CD-9431-4A6C9593BF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Sheet1!$P$12:$P$21</c:f>
              <c:strCache>
                <c:ptCount val="10"/>
                <c:pt idx="0">
                  <c:v>отсутствие опыта работы (стажа)</c:v>
                </c:pt>
                <c:pt idx="1">
                  <c:v>несоответствие квалификационным требованиям (по уровню подготовки, знаниям, необходимым для выполнения работы)</c:v>
                </c:pt>
                <c:pt idx="2">
                  <c:v>не смогли найти работу по полученной профессии (специальности)</c:v>
                </c:pt>
                <c:pt idx="3">
                  <c:v>низкий уровень предлагаемой заработной платы</c:v>
                </c:pt>
                <c:pt idx="4">
                  <c:v>отсутствие подходящих рабочих мест</c:v>
                </c:pt>
                <c:pt idx="5">
                  <c:v>дискриминация (по полу, национальности, социальному положению, наличию детей, месту жительства и др.)</c:v>
                </c:pt>
                <c:pt idx="6">
                  <c:v>ограниченные возможности по состоянию здоровья, инвалидность</c:v>
                </c:pt>
                <c:pt idx="7">
                  <c:v>не прошли тестирование, недостаточные компьютерные навыки, недостаточное знание иностранного языка</c:v>
                </c:pt>
                <c:pt idx="8">
                  <c:v>другое</c:v>
                </c:pt>
                <c:pt idx="9">
                  <c:v>Не сталкивались с трудностями</c:v>
                </c:pt>
              </c:strCache>
            </c:strRef>
          </c:cat>
          <c:val>
            <c:numRef>
              <c:f>Sheet1!$R$12:$R$21</c:f>
              <c:numCache>
                <c:formatCode>###\ ###\ ###\ ###\ ###\ ##0.0</c:formatCode>
                <c:ptCount val="10"/>
                <c:pt idx="0">
                  <c:v>48.3</c:v>
                </c:pt>
                <c:pt idx="1">
                  <c:v>3.7</c:v>
                </c:pt>
                <c:pt idx="2">
                  <c:v>12.7</c:v>
                </c:pt>
                <c:pt idx="3">
                  <c:v>30.2</c:v>
                </c:pt>
                <c:pt idx="4">
                  <c:v>20.5</c:v>
                </c:pt>
                <c:pt idx="5">
                  <c:v>0.7</c:v>
                </c:pt>
                <c:pt idx="6">
                  <c:v>0.7</c:v>
                </c:pt>
                <c:pt idx="7">
                  <c:v>0.5</c:v>
                </c:pt>
                <c:pt idx="8">
                  <c:v>3.4</c:v>
                </c:pt>
                <c:pt idx="9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BB-4F5A-8D8B-CC548569A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4081792"/>
        <c:axId val="184251520"/>
      </c:barChart>
      <c:catAx>
        <c:axId val="18408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251520"/>
        <c:crosses val="autoZero"/>
        <c:auto val="1"/>
        <c:lblAlgn val="ctr"/>
        <c:lblOffset val="100"/>
        <c:noMultiLvlLbl val="0"/>
      </c:catAx>
      <c:valAx>
        <c:axId val="184251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08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32438142357465"/>
          <c:w val="0.9853733599523824"/>
          <c:h val="0.187248513853632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'для презентации'!$D$3</c:f>
              <c:strCache>
                <c:ptCount val="1"/>
                <c:pt idx="0">
                  <c:v>У Вас было много вариантов трудоустройства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71934579975921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AB-436E-A9C4-00F779F429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презентации'!$C$4:$C$5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презентации'!$D$4:$D$5</c:f>
              <c:numCache>
                <c:formatCode>###0.0%</c:formatCode>
                <c:ptCount val="2"/>
                <c:pt idx="0">
                  <c:v>0.1875</c:v>
                </c:pt>
                <c:pt idx="1">
                  <c:v>0.10280373831775699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B-436E-A9C4-00F779F429F8}"/>
            </c:ext>
          </c:extLst>
        </c:ser>
        <c:ser>
          <c:idx val="1"/>
          <c:order val="1"/>
          <c:tx>
            <c:strRef>
              <c:f>'для презентации'!$E$3</c:f>
              <c:strCache>
                <c:ptCount val="1"/>
                <c:pt idx="0">
                  <c:v>Варианты были, но не много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презентации'!$C$4:$C$5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презентации'!$E$4:$E$5</c:f>
              <c:numCache>
                <c:formatCode>###0.0%</c:formatCode>
                <c:ptCount val="2"/>
                <c:pt idx="0">
                  <c:v>0.63749999999999996</c:v>
                </c:pt>
                <c:pt idx="1">
                  <c:v>0.58566978193146413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B-436E-A9C4-00F779F429F8}"/>
            </c:ext>
          </c:extLst>
        </c:ser>
        <c:ser>
          <c:idx val="2"/>
          <c:order val="2"/>
          <c:tx>
            <c:strRef>
              <c:f>'для презентации'!$F$3</c:f>
              <c:strCache>
                <c:ptCount val="1"/>
                <c:pt idx="0">
                  <c:v>Особых вариантов не было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презентации'!$C$4:$C$5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презентации'!$F$4:$F$5</c:f>
              <c:numCache>
                <c:formatCode>###0.0%</c:formatCode>
                <c:ptCount val="2"/>
                <c:pt idx="0">
                  <c:v>0.17499999999999999</c:v>
                </c:pt>
                <c:pt idx="1">
                  <c:v>0.3115264797507788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AB-436E-A9C4-00F779F429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8591104"/>
        <c:axId val="428594432"/>
      </c:barChart>
      <c:catAx>
        <c:axId val="428591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8594432"/>
        <c:crosses val="autoZero"/>
        <c:auto val="1"/>
        <c:lblAlgn val="ctr"/>
        <c:lblOffset val="100"/>
        <c:noMultiLvlLbl val="0"/>
      </c:catAx>
      <c:valAx>
        <c:axId val="42859443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2859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Лист11!$C$16</c:f>
              <c:strCache>
                <c:ptCount val="1"/>
                <c:pt idx="0">
                  <c:v>Квалифицированные рабочие и служащие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Лист11!$D$15:$L$15</c:f>
              <c:strCache>
                <c:ptCount val="9"/>
                <c:pt idx="0">
                  <c:v>Через государственную службу занятости</c:v>
                </c:pt>
                <c:pt idx="1">
                  <c:v>Через рекрутинговое агентство</c:v>
                </c:pt>
                <c:pt idx="2">
                  <c:v>Через службу по трудоустройству  учебного заведения, в котор</c:v>
                </c:pt>
                <c:pt idx="3">
                  <c:v>Путём рассылки резюме</c:v>
                </c:pt>
                <c:pt idx="4">
                  <c:v>С помощью родственников, знакомых, друзей</c:v>
                </c:pt>
                <c:pt idx="5">
                  <c:v>Откликнулись на объявление о вакансии</c:v>
                </c:pt>
                <c:pt idx="6">
                  <c:v>Были приглашены предприятием, фирмой</c:v>
                </c:pt>
                <c:pt idx="7">
                  <c:v>Остались работать после стажировки/ производственной практик</c:v>
                </c:pt>
                <c:pt idx="8">
                  <c:v>Другое</c:v>
                </c:pt>
              </c:strCache>
            </c:strRef>
          </c:cat>
          <c:val>
            <c:numRef>
              <c:f>Лист11!$D$16:$L$16</c:f>
              <c:numCache>
                <c:formatCode>###0.0%</c:formatCode>
                <c:ptCount val="9"/>
                <c:pt idx="0">
                  <c:v>0.1</c:v>
                </c:pt>
                <c:pt idx="1">
                  <c:v>1.2500000000000001E-2</c:v>
                </c:pt>
                <c:pt idx="2">
                  <c:v>0.1</c:v>
                </c:pt>
                <c:pt idx="3">
                  <c:v>0.05</c:v>
                </c:pt>
                <c:pt idx="4">
                  <c:v>0.41249999999999998</c:v>
                </c:pt>
                <c:pt idx="5">
                  <c:v>0.2</c:v>
                </c:pt>
                <c:pt idx="6">
                  <c:v>0.05</c:v>
                </c:pt>
                <c:pt idx="7">
                  <c:v>1.2500000000000001E-2</c:v>
                </c:pt>
                <c:pt idx="8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0F-488B-AAA0-0756C6DCD69B}"/>
            </c:ext>
          </c:extLst>
        </c:ser>
        <c:ser>
          <c:idx val="1"/>
          <c:order val="1"/>
          <c:tx>
            <c:strRef>
              <c:f>Лист11!$C$17</c:f>
              <c:strCache>
                <c:ptCount val="1"/>
                <c:pt idx="0">
                  <c:v>Специалисты среднего звена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Лист11!$D$15:$L$15</c:f>
              <c:strCache>
                <c:ptCount val="9"/>
                <c:pt idx="0">
                  <c:v>Через государственную службу занятости</c:v>
                </c:pt>
                <c:pt idx="1">
                  <c:v>Через рекрутинговое агентство</c:v>
                </c:pt>
                <c:pt idx="2">
                  <c:v>Через службу по трудоустройству  учебного заведения, в котор</c:v>
                </c:pt>
                <c:pt idx="3">
                  <c:v>Путём рассылки резюме</c:v>
                </c:pt>
                <c:pt idx="4">
                  <c:v>С помощью родственников, знакомых, друзей</c:v>
                </c:pt>
                <c:pt idx="5">
                  <c:v>Откликнулись на объявление о вакансии</c:v>
                </c:pt>
                <c:pt idx="6">
                  <c:v>Были приглашены предприятием, фирмой</c:v>
                </c:pt>
                <c:pt idx="7">
                  <c:v>Остались работать после стажировки/ производственной практик</c:v>
                </c:pt>
                <c:pt idx="8">
                  <c:v>Другое</c:v>
                </c:pt>
              </c:strCache>
            </c:strRef>
          </c:cat>
          <c:val>
            <c:numRef>
              <c:f>Лист11!$D$17:$L$17</c:f>
              <c:numCache>
                <c:formatCode>####.0%</c:formatCode>
                <c:ptCount val="9"/>
                <c:pt idx="0" formatCode="###0.0%">
                  <c:v>6.2305295950155763E-2</c:v>
                </c:pt>
                <c:pt idx="1">
                  <c:v>1.557632398753894E-3</c:v>
                </c:pt>
                <c:pt idx="2" formatCode="###0.0%">
                  <c:v>3.5825545171339561E-2</c:v>
                </c:pt>
                <c:pt idx="3" formatCode="###0.0%">
                  <c:v>0.10280373831775699</c:v>
                </c:pt>
                <c:pt idx="4" formatCode="###0.0%">
                  <c:v>0.36760124610591904</c:v>
                </c:pt>
                <c:pt idx="5" formatCode="###0.0%">
                  <c:v>0.25389408099688471</c:v>
                </c:pt>
                <c:pt idx="6" formatCode="###0.0%">
                  <c:v>5.9190031152647975E-2</c:v>
                </c:pt>
                <c:pt idx="7" formatCode="###0.0%">
                  <c:v>4.8286604361370715E-2</c:v>
                </c:pt>
                <c:pt idx="8" formatCode="###0.0%">
                  <c:v>6.8535825545171333E-2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0F-488B-AAA0-0756C6DCD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406703"/>
        <c:axId val="3407119"/>
      </c:barChart>
      <c:catAx>
        <c:axId val="3406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07119"/>
        <c:crosses val="autoZero"/>
        <c:auto val="1"/>
        <c:lblAlgn val="ctr"/>
        <c:lblOffset val="100"/>
        <c:noMultiLvlLbl val="0"/>
      </c:catAx>
      <c:valAx>
        <c:axId val="3407119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%" sourceLinked="1"/>
        <c:majorTickMark val="none"/>
        <c:minorTickMark val="none"/>
        <c:tickLblPos val="nextTo"/>
        <c:crossAx val="3406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298348575993207E-2"/>
          <c:y val="0.94048174885491787"/>
          <c:w val="0.90074061394499605"/>
          <c:h val="4.39069871879053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961577861019804"/>
          <c:y val="4.583333333333333E-2"/>
          <c:w val="0.42419651912442985"/>
          <c:h val="0.573651574803149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Sheet1!$P$8:$P$9</c:f>
              <c:strCache>
                <c:ptCount val="2"/>
                <c:pt idx="0">
                  <c:v>Получили образование: 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Sheet1!$O$12:$O$18</c:f>
              <c:strCache>
                <c:ptCount val="7"/>
                <c:pt idx="0">
                  <c:v>не собирались работать по полученной профессии (специальности)</c:v>
                </c:pt>
                <c:pt idx="1">
                  <c:v>отсутствие вакансий по полученной профессии (специальности)</c:v>
                </c:pt>
                <c:pt idx="2">
                  <c:v>не устроили условия, предложенные работодателем</c:v>
                </c:pt>
                <c:pt idx="3">
                  <c:v>низкий уровень заработной платы</c:v>
                </c:pt>
                <c:pt idx="4">
                  <c:v>не соответствовали требованиям работодателя</c:v>
                </c:pt>
                <c:pt idx="5">
                  <c:v>организовали собственное дело</c:v>
                </c:pt>
                <c:pt idx="6">
                  <c:v>другие причины</c:v>
                </c:pt>
              </c:strCache>
            </c:strRef>
          </c:cat>
          <c:val>
            <c:numRef>
              <c:f>Sheet1!$P$12:$P$18</c:f>
              <c:numCache>
                <c:formatCode>General</c:formatCode>
                <c:ptCount val="7"/>
                <c:pt idx="0">
                  <c:v>75.400000000000006</c:v>
                </c:pt>
                <c:pt idx="1">
                  <c:v>575.4</c:v>
                </c:pt>
                <c:pt idx="2">
                  <c:v>110.3</c:v>
                </c:pt>
                <c:pt idx="3">
                  <c:v>183.5</c:v>
                </c:pt>
                <c:pt idx="4">
                  <c:v>63.8</c:v>
                </c:pt>
                <c:pt idx="5">
                  <c:v>7.4</c:v>
                </c:pt>
                <c:pt idx="6">
                  <c:v>182.3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BA-4B88-B19B-C79CD39A5275}"/>
            </c:ext>
          </c:extLst>
        </c:ser>
        <c:ser>
          <c:idx val="1"/>
          <c:order val="1"/>
          <c:tx>
            <c:strRef>
              <c:f>Sheet1!$Q$8:$Q$9</c:f>
              <c:strCache>
                <c:ptCount val="2"/>
                <c:pt idx="0">
                  <c:v>Получили образование: среднее профессиональное по программам подготовки квалифицированных рабочих,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Sheet1!$O$12:$O$18</c:f>
              <c:strCache>
                <c:ptCount val="7"/>
                <c:pt idx="0">
                  <c:v>не собирались работать по полученной профессии (специальности)</c:v>
                </c:pt>
                <c:pt idx="1">
                  <c:v>отсутствие вакансий по полученной профессии (специальности)</c:v>
                </c:pt>
                <c:pt idx="2">
                  <c:v>не устроили условия, предложенные работодателем</c:v>
                </c:pt>
                <c:pt idx="3">
                  <c:v>низкий уровень заработной платы</c:v>
                </c:pt>
                <c:pt idx="4">
                  <c:v>не соответствовали требованиям работодателя</c:v>
                </c:pt>
                <c:pt idx="5">
                  <c:v>организовали собственное дело</c:v>
                </c:pt>
                <c:pt idx="6">
                  <c:v>другие причины</c:v>
                </c:pt>
              </c:strCache>
            </c:strRef>
          </c:cat>
          <c:val>
            <c:numRef>
              <c:f>Sheet1!$Q$12:$Q$18</c:f>
              <c:numCache>
                <c:formatCode>General</c:formatCode>
                <c:ptCount val="7"/>
                <c:pt idx="0">
                  <c:v>49.1</c:v>
                </c:pt>
                <c:pt idx="1">
                  <c:v>188.7</c:v>
                </c:pt>
                <c:pt idx="2">
                  <c:v>58.5</c:v>
                </c:pt>
                <c:pt idx="3">
                  <c:v>79.3</c:v>
                </c:pt>
                <c:pt idx="4">
                  <c:v>31.3</c:v>
                </c:pt>
                <c:pt idx="5">
                  <c:v>4.4000000000000004</c:v>
                </c:pt>
                <c:pt idx="6">
                  <c:v>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BA-4B88-B19B-C79CD39A5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4830208"/>
        <c:axId val="184840192"/>
      </c:barChart>
      <c:catAx>
        <c:axId val="184830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840192"/>
        <c:crosses val="autoZero"/>
        <c:auto val="1"/>
        <c:lblAlgn val="ctr"/>
        <c:lblOffset val="100"/>
        <c:noMultiLvlLbl val="0"/>
      </c:catAx>
      <c:valAx>
        <c:axId val="18484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830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563712405593824E-2"/>
          <c:y val="0.72031102362204724"/>
          <c:w val="0.92697537812625341"/>
          <c:h val="0.254688976377952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'для презентации'!$B$8</c:f>
              <c:strCache>
                <c:ptCount val="1"/>
                <c:pt idx="0">
                  <c:v>Полностью соответствует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презентации'!$A$9:$A$10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презентации'!$B$9:$B$10</c:f>
              <c:numCache>
                <c:formatCode>###0.0%</c:formatCode>
                <c:ptCount val="2"/>
                <c:pt idx="0">
                  <c:v>0.4</c:v>
                </c:pt>
                <c:pt idx="1">
                  <c:v>0.45171339563862928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0-42EA-8524-1B28BF22658C}"/>
            </c:ext>
          </c:extLst>
        </c:ser>
        <c:ser>
          <c:idx val="1"/>
          <c:order val="1"/>
          <c:tx>
            <c:strRef>
              <c:f>'для презентации'!$C$8</c:f>
              <c:strCache>
                <c:ptCount val="1"/>
                <c:pt idx="0">
                  <c:v>Не полностью соответствует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презентации'!$A$9:$A$10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презентации'!$C$9:$C$10</c:f>
              <c:numCache>
                <c:formatCode>###0.0%</c:formatCode>
                <c:ptCount val="2"/>
                <c:pt idx="0">
                  <c:v>0.28749999999999998</c:v>
                </c:pt>
                <c:pt idx="1">
                  <c:v>0.23208722741433022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0-42EA-8524-1B28BF22658C}"/>
            </c:ext>
          </c:extLst>
        </c:ser>
        <c:ser>
          <c:idx val="2"/>
          <c:order val="2"/>
          <c:tx>
            <c:strRef>
              <c:f>'для презентации'!$D$8</c:f>
              <c:strCache>
                <c:ptCount val="1"/>
                <c:pt idx="0">
                  <c:v>Совсем не соответствует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'для презентации'!$A$9:$A$10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презентации'!$D$9:$D$10</c:f>
              <c:numCache>
                <c:formatCode>###0.0%</c:formatCode>
                <c:ptCount val="2"/>
                <c:pt idx="0">
                  <c:v>0.27500000000000002</c:v>
                </c:pt>
                <c:pt idx="1">
                  <c:v>0.30685358255451711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10-42EA-8524-1B28BF22658C}"/>
            </c:ext>
          </c:extLst>
        </c:ser>
        <c:ser>
          <c:idx val="3"/>
          <c:order val="3"/>
          <c:tx>
            <c:strRef>
              <c:f>'для презентации'!$E$8</c:f>
              <c:strCache>
                <c:ptCount val="1"/>
                <c:pt idx="0">
                  <c:v>Не получали высшего / среднего профессионального образования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'для презентации'!$A$9:$A$10</c:f>
              <c:strCache>
                <c:ptCount val="2"/>
                <c:pt idx="0">
                  <c:v>Квалифицированные рабочие и служащие</c:v>
                </c:pt>
                <c:pt idx="1">
                  <c:v>Специалисты среднего звена</c:v>
                </c:pt>
              </c:strCache>
            </c:strRef>
          </c:cat>
          <c:val>
            <c:numRef>
              <c:f>'для презентации'!$E$9:$E$10</c:f>
              <c:numCache>
                <c:formatCode>####.0%</c:formatCode>
                <c:ptCount val="2"/>
                <c:pt idx="0" formatCode="###0.0%">
                  <c:v>3.7499999999999999E-2</c:v>
                </c:pt>
                <c:pt idx="1">
                  <c:v>9.3457943925233638E-3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10-42EA-8524-1B28BF226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1317456"/>
        <c:axId val="181315792"/>
      </c:barChart>
      <c:catAx>
        <c:axId val="18131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1315792"/>
        <c:crosses val="autoZero"/>
        <c:auto val="1"/>
        <c:lblAlgn val="ctr"/>
        <c:lblOffset val="100"/>
        <c:noMultiLvlLbl val="0"/>
      </c:catAx>
      <c:valAx>
        <c:axId val="1813157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81317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817133601680646"/>
          <c:y val="3.4428794992175271E-2"/>
          <c:w val="0.52009750308706315"/>
          <c:h val="0.679738272152600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'[Таблица 4.2.xlsx]Sheet1'!$Q$9</c:f>
              <c:strCache>
                <c:ptCount val="1"/>
                <c:pt idx="0">
                  <c:v>Получили образование: среднее профессиональное по программам подготовки специалистов среднего звена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7155465037338813E-2"/>
                  <c:y val="6.2597809076682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234-4E59-954D-F3BA38F8511D}"/>
                </c:ext>
              </c:extLst>
            </c:dLbl>
            <c:dLbl>
              <c:idx val="1"/>
              <c:layout>
                <c:manualLayout>
                  <c:x val="-1.9008825526137235E-2"/>
                  <c:y val="1.877934272300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34-4E59-954D-F3BA38F8511D}"/>
                </c:ext>
              </c:extLst>
            </c:dLbl>
            <c:dLbl>
              <c:idx val="2"/>
              <c:layout>
                <c:manualLayout>
                  <c:x val="-1.9008825526137134E-2"/>
                  <c:y val="-5.73806621206534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34-4E59-954D-F3BA38F8511D}"/>
                </c:ext>
              </c:extLst>
            </c:dLbl>
            <c:dLbl>
              <c:idx val="3"/>
              <c:layout>
                <c:manualLayout>
                  <c:x val="-3.5302104548540492E-2"/>
                  <c:y val="1.564945226917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34-4E59-954D-F3BA38F8511D}"/>
                </c:ext>
              </c:extLst>
            </c:dLbl>
            <c:dLbl>
              <c:idx val="4"/>
              <c:layout>
                <c:manualLayout>
                  <c:x val="-2.98710115410726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34-4E59-954D-F3BA38F8511D}"/>
                </c:ext>
              </c:extLst>
            </c:dLbl>
            <c:dLbl>
              <c:idx val="5"/>
              <c:layout>
                <c:manualLayout>
                  <c:x val="-2.7155465037338865E-2"/>
                  <c:y val="-1.43451655301633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234-4E59-954D-F3BA38F85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4.2.xlsx]Sheet1'!$P$12:$P$17</c:f>
              <c:strCache>
                <c:ptCount val="6"/>
                <c:pt idx="0">
                  <c:v>менее 1 месяца </c:v>
                </c:pt>
                <c:pt idx="1">
                  <c:v>от 1 до 6 месяцев </c:v>
                </c:pt>
                <c:pt idx="2">
                  <c:v>от 6 месяцев до 1 года </c:v>
                </c:pt>
                <c:pt idx="3">
                  <c:v>от 1 года до 3 лет </c:v>
                </c:pt>
                <c:pt idx="4">
                  <c:v>от 3 до 5 лет </c:v>
                </c:pt>
                <c:pt idx="5">
                  <c:v>5 лет и более</c:v>
                </c:pt>
              </c:strCache>
            </c:strRef>
          </c:cat>
          <c:val>
            <c:numRef>
              <c:f>'[Таблица 4.2.xlsx]Sheet1'!$Q$12:$Q$17</c:f>
              <c:numCache>
                <c:formatCode>###\ ###\ ###\ ###\ ###\ ##0.0</c:formatCode>
                <c:ptCount val="6"/>
                <c:pt idx="0">
                  <c:v>1.1000000000000001</c:v>
                </c:pt>
                <c:pt idx="1">
                  <c:v>10.6</c:v>
                </c:pt>
                <c:pt idx="2">
                  <c:v>16.5</c:v>
                </c:pt>
                <c:pt idx="3">
                  <c:v>30.9</c:v>
                </c:pt>
                <c:pt idx="4">
                  <c:v>23.2</c:v>
                </c:pt>
                <c:pt idx="5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34-4E59-954D-F3BA38F8511D}"/>
            </c:ext>
          </c:extLst>
        </c:ser>
        <c:ser>
          <c:idx val="1"/>
          <c:order val="1"/>
          <c:tx>
            <c:strRef>
              <c:f>'[Таблица 4.2.xlsx]Sheet1'!$R$9</c:f>
              <c:strCache>
                <c:ptCount val="1"/>
                <c:pt idx="0">
                  <c:v>Получили образование: среднее профессиональное по программам подготовки  квалифицированных рабочих и служащих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8017651052274323E-2"/>
                  <c:y val="-9.38967136150234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234-4E59-954D-F3BA38F8511D}"/>
                </c:ext>
              </c:extLst>
            </c:dLbl>
            <c:dLbl>
              <c:idx val="1"/>
              <c:layout>
                <c:manualLayout>
                  <c:x val="-4.6164290563475902E-2"/>
                  <c:y val="-1.877934272300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234-4E59-954D-F3BA38F8511D}"/>
                </c:ext>
              </c:extLst>
            </c:dLbl>
            <c:dLbl>
              <c:idx val="2"/>
              <c:layout>
                <c:manualLayout>
                  <c:x val="-5.4310930074677528E-2"/>
                  <c:y val="-6.2597809076682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234-4E59-954D-F3BA38F8511D}"/>
                </c:ext>
              </c:extLst>
            </c:dLbl>
            <c:dLbl>
              <c:idx val="3"/>
              <c:layout>
                <c:manualLayout>
                  <c:x val="-4.6164290563475902E-2"/>
                  <c:y val="-6.2597809076682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234-4E59-954D-F3BA38F8511D}"/>
                </c:ext>
              </c:extLst>
            </c:dLbl>
            <c:dLbl>
              <c:idx val="4"/>
              <c:layout>
                <c:manualLayout>
                  <c:x val="-5.9742023082145379E-2"/>
                  <c:y val="-1.877934272300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234-4E59-954D-F3BA38F8511D}"/>
                </c:ext>
              </c:extLst>
            </c:dLbl>
            <c:dLbl>
              <c:idx val="5"/>
              <c:layout>
                <c:manualLayout>
                  <c:x val="-4.0733197556008148E-2"/>
                  <c:y val="-1.877934272300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234-4E59-954D-F3BA38F85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'[Таблица 4.2.xlsx]Sheet1'!$P$12:$P$17</c:f>
              <c:strCache>
                <c:ptCount val="6"/>
                <c:pt idx="0">
                  <c:v>менее 1 месяца </c:v>
                </c:pt>
                <c:pt idx="1">
                  <c:v>от 1 до 6 месяцев </c:v>
                </c:pt>
                <c:pt idx="2">
                  <c:v>от 6 месяцев до 1 года </c:v>
                </c:pt>
                <c:pt idx="3">
                  <c:v>от 1 года до 3 лет </c:v>
                </c:pt>
                <c:pt idx="4">
                  <c:v>от 3 до 5 лет </c:v>
                </c:pt>
                <c:pt idx="5">
                  <c:v>5 лет и более</c:v>
                </c:pt>
              </c:strCache>
            </c:strRef>
          </c:cat>
          <c:val>
            <c:numRef>
              <c:f>'[Таблица 4.2.xlsx]Sheet1'!$R$12:$R$17</c:f>
              <c:numCache>
                <c:formatCode>###\ ###\ ###\ ###\ ###\ ##0.0</c:formatCode>
                <c:ptCount val="6"/>
                <c:pt idx="0">
                  <c:v>2</c:v>
                </c:pt>
                <c:pt idx="1">
                  <c:v>14.3</c:v>
                </c:pt>
                <c:pt idx="2">
                  <c:v>16.600000000000001</c:v>
                </c:pt>
                <c:pt idx="3">
                  <c:v>33</c:v>
                </c:pt>
                <c:pt idx="4">
                  <c:v>22.2</c:v>
                </c:pt>
                <c:pt idx="5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234-4E59-954D-F3BA38F85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4475008"/>
        <c:axId val="184480896"/>
      </c:barChart>
      <c:catAx>
        <c:axId val="184475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4480896"/>
        <c:crosses val="autoZero"/>
        <c:auto val="1"/>
        <c:lblAlgn val="ctr"/>
        <c:lblOffset val="100"/>
        <c:noMultiLvlLbl val="0"/>
      </c:catAx>
      <c:valAx>
        <c:axId val="184480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\ ###\ ###\ ###\ ##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47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311507395587777E-2"/>
          <c:y val="0.76799576109324363"/>
          <c:w val="0.86737698520882445"/>
          <c:h val="0.21322489618375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8B35E-71A4-4DA3-BD5D-514DFA9715D1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09893-1215-432A-AB4F-C3A163E10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11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007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04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90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6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83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8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22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4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10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74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7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38D8-F6C2-4512-9275-4391DD8E43E6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88E54-12B5-4C66-895D-662D90EA78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8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557" y="854095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9" y="2640556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516680" y="2640554"/>
            <a:ext cx="63091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выпускников системы среднего профессионального образования</a:t>
            </a:r>
          </a:p>
          <a:p>
            <a:endParaRPr lang="ru-RU" sz="12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418586" y="4836417"/>
            <a:ext cx="652838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Докладчики:</a:t>
            </a:r>
          </a:p>
          <a:p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Клячко Т.Л., д.э.н., директор ЦЭНО ИПЭИ</a:t>
            </a:r>
          </a:p>
          <a:p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Семионова</a:t>
            </a:r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Е.А., к.э.н., старший научный сотрудник ЦЭНО ИПЭИ </a:t>
            </a:r>
          </a:p>
          <a:p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3449" y="1018725"/>
            <a:ext cx="3996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Центр экономики непрерывного образования Института прикладных экономических исследований </a:t>
            </a:r>
            <a:r>
              <a:rPr lang="ru-RU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РАНХиГС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020338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128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821879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5821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3645" y="5581520"/>
            <a:ext cx="13833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ЦЭНО ИПЭИ</a:t>
            </a:r>
          </a:p>
        </p:txBody>
      </p:sp>
    </p:spTree>
    <p:extLst>
      <p:ext uri="{BB962C8B-B14F-4D97-AF65-F5344CB8AC3E}">
        <p14:creationId xmlns:p14="http://schemas.microsoft.com/office/powerpoint/2010/main" val="32655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7899655"/>
              </p:ext>
            </p:extLst>
          </p:nvPr>
        </p:nvGraphicFramePr>
        <p:xfrm>
          <a:off x="201470" y="1458717"/>
          <a:ext cx="6270869" cy="397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17798" y="896711"/>
            <a:ext cx="4669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 период обучения (%)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995" y="761307"/>
            <a:ext cx="5163820" cy="59055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03432" y="207309"/>
            <a:ext cx="531530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начала поиска работы (%)</a:t>
            </a:r>
          </a:p>
        </p:txBody>
      </p:sp>
      <p:pic>
        <p:nvPicPr>
          <p:cNvPr id="8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917" y="207309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1470" y="5500573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</p:spTree>
    <p:extLst>
      <p:ext uri="{BB962C8B-B14F-4D97-AF65-F5344CB8AC3E}">
        <p14:creationId xmlns:p14="http://schemas.microsoft.com/office/powerpoint/2010/main" val="167905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3853" y="757245"/>
            <a:ext cx="51786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выпускников СПО, продолжающих обучение в образовательных организациях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(%)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56354138"/>
              </p:ext>
            </p:extLst>
          </p:nvPr>
        </p:nvGraphicFramePr>
        <p:xfrm>
          <a:off x="232956" y="1957574"/>
          <a:ext cx="5940425" cy="4208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771502681"/>
              </p:ext>
            </p:extLst>
          </p:nvPr>
        </p:nvGraphicFramePr>
        <p:xfrm>
          <a:off x="6253493" y="1415142"/>
          <a:ext cx="5939790" cy="4749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473881" y="307146"/>
            <a:ext cx="51971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Причины, по которым выпускники не ищут работу после окончания образовательной организации</a:t>
            </a:r>
            <a:r>
              <a:rPr lang="en-US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(%)</a:t>
            </a: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956" y="6312440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</p:spTree>
    <p:extLst>
      <p:ext uri="{BB962C8B-B14F-4D97-AF65-F5344CB8AC3E}">
        <p14:creationId xmlns:p14="http://schemas.microsoft.com/office/powerpoint/2010/main" val="91494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594281"/>
              </p:ext>
            </p:extLst>
          </p:nvPr>
        </p:nvGraphicFramePr>
        <p:xfrm>
          <a:off x="247996" y="2293483"/>
          <a:ext cx="5404659" cy="2025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165">
                  <a:extLst>
                    <a:ext uri="{9D8B030D-6E8A-4147-A177-3AD203B41FA5}">
                      <a16:colId xmlns:a16="http://schemas.microsoft.com/office/drawing/2014/main" val="1985416078"/>
                    </a:ext>
                  </a:extLst>
                </a:gridCol>
                <a:gridCol w="1351165">
                  <a:extLst>
                    <a:ext uri="{9D8B030D-6E8A-4147-A177-3AD203B41FA5}">
                      <a16:colId xmlns:a16="http://schemas.microsoft.com/office/drawing/2014/main" val="2503532711"/>
                    </a:ext>
                  </a:extLst>
                </a:gridCol>
                <a:gridCol w="1193344">
                  <a:extLst>
                    <a:ext uri="{9D8B030D-6E8A-4147-A177-3AD203B41FA5}">
                      <a16:colId xmlns:a16="http://schemas.microsoft.com/office/drawing/2014/main" val="449949791"/>
                    </a:ext>
                  </a:extLst>
                </a:gridCol>
                <a:gridCol w="1508985">
                  <a:extLst>
                    <a:ext uri="{9D8B030D-6E8A-4147-A177-3AD203B41FA5}">
                      <a16:colId xmlns:a16="http://schemas.microsoft.com/office/drawing/2014/main" val="745834342"/>
                    </a:ext>
                  </a:extLst>
                </a:gridCol>
              </a:tblGrid>
              <a:tr h="2220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Какое у Вас образование?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Трудно ли было устроиться на эту работу?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(%)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7200"/>
                  </a:ext>
                </a:extLst>
              </a:tr>
              <a:tr h="444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Трудно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 особенно трудно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Легко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766423"/>
                  </a:ext>
                </a:extLst>
              </a:tr>
              <a:tr h="44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Квалифицированные рабочие и служащие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13,8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65,0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21,3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230831"/>
                  </a:ext>
                </a:extLst>
              </a:tr>
              <a:tr h="666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Специалисты среднего звена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13,6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54,5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31,9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2385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7996" y="4774301"/>
            <a:ext cx="208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ЦЭНО-2017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254825" y="659555"/>
            <a:ext cx="5327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Трудности при трудоустройстве</a:t>
            </a:r>
          </a:p>
        </p:txBody>
      </p:sp>
      <p:pic>
        <p:nvPicPr>
          <p:cNvPr id="11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918664" y="5710441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7EDE857-84EE-4BC5-839E-5969F0EC61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5222026"/>
              </p:ext>
            </p:extLst>
          </p:nvPr>
        </p:nvGraphicFramePr>
        <p:xfrm>
          <a:off x="5953991" y="1232730"/>
          <a:ext cx="5902039" cy="4477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26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67178" y="739430"/>
            <a:ext cx="4764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Способы трудоустройства (%)</a:t>
            </a:r>
          </a:p>
        </p:txBody>
      </p:sp>
      <p:pic>
        <p:nvPicPr>
          <p:cNvPr id="10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803966" y="690232"/>
            <a:ext cx="4692535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выбора варианта трудоустройства (%)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8639" y="6268442"/>
            <a:ext cx="208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ЦЭНО-2017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794515"/>
              </p:ext>
            </p:extLst>
          </p:nvPr>
        </p:nvGraphicFramePr>
        <p:xfrm>
          <a:off x="6695729" y="1595444"/>
          <a:ext cx="5137265" cy="3609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38716"/>
              </p:ext>
            </p:extLst>
          </p:nvPr>
        </p:nvGraphicFramePr>
        <p:xfrm>
          <a:off x="561629" y="1113905"/>
          <a:ext cx="6134100" cy="532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254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1882" y="548988"/>
            <a:ext cx="5594014" cy="120032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полученного образования и специальности, по которой работает молодежь (%)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918142" y="40236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277614989"/>
              </p:ext>
            </p:extLst>
          </p:nvPr>
        </p:nvGraphicFramePr>
        <p:xfrm>
          <a:off x="6293044" y="1718733"/>
          <a:ext cx="5332941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601575" y="149073"/>
            <a:ext cx="51773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трудоустройства на первую работу, не связанную с полученной профессией (специальностью) (тыс. человек)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8501" y="6367684"/>
            <a:ext cx="208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ЦЭНО-2017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79290" y="6260435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164959"/>
              </p:ext>
            </p:extLst>
          </p:nvPr>
        </p:nvGraphicFramePr>
        <p:xfrm>
          <a:off x="261882" y="1841105"/>
          <a:ext cx="5783318" cy="393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7346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96968"/>
              </p:ext>
            </p:extLst>
          </p:nvPr>
        </p:nvGraphicFramePr>
        <p:xfrm>
          <a:off x="572195" y="1049778"/>
          <a:ext cx="5213464" cy="225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1870">
                  <a:extLst>
                    <a:ext uri="{9D8B030D-6E8A-4147-A177-3AD203B41FA5}">
                      <a16:colId xmlns:a16="http://schemas.microsoft.com/office/drawing/2014/main" val="2100389195"/>
                    </a:ext>
                  </a:extLst>
                </a:gridCol>
                <a:gridCol w="989215">
                  <a:extLst>
                    <a:ext uri="{9D8B030D-6E8A-4147-A177-3AD203B41FA5}">
                      <a16:colId xmlns:a16="http://schemas.microsoft.com/office/drawing/2014/main" val="2275823548"/>
                    </a:ext>
                  </a:extLst>
                </a:gridCol>
                <a:gridCol w="1099013">
                  <a:extLst>
                    <a:ext uri="{9D8B030D-6E8A-4147-A177-3AD203B41FA5}">
                      <a16:colId xmlns:a16="http://schemas.microsoft.com/office/drawing/2014/main" val="3046524302"/>
                    </a:ext>
                  </a:extLst>
                </a:gridCol>
                <a:gridCol w="1303366">
                  <a:extLst>
                    <a:ext uri="{9D8B030D-6E8A-4147-A177-3AD203B41FA5}">
                      <a16:colId xmlns:a16="http://schemas.microsoft.com/office/drawing/2014/main" val="1592632574"/>
                    </a:ext>
                  </a:extLst>
                </a:gridCol>
              </a:tblGrid>
              <a:tr h="20064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Какое у Вас образование?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Устраивает ли Вас Ваша работа?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003001"/>
                  </a:ext>
                </a:extLst>
              </a:tr>
              <a:tr h="726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Устраивает полностью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Устраивает частично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Не устраивает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719577"/>
                  </a:ext>
                </a:extLst>
              </a:tr>
              <a:tr h="520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Квалифицированные рабочие и служащие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55,0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40,0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319752"/>
                  </a:ext>
                </a:extLst>
              </a:tr>
              <a:tr h="786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Специалисты среднего звена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53,3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42,4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4,4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50371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17" y="525571"/>
            <a:ext cx="654363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Удовлетворенность собственной работой (%)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785659" y="6501779"/>
            <a:ext cx="208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ЦЭНО-2017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15830" y="324711"/>
            <a:ext cx="45781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занятости на первой работе (%)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392221198"/>
              </p:ext>
            </p:extLst>
          </p:nvPr>
        </p:nvGraphicFramePr>
        <p:xfrm>
          <a:off x="6571511" y="1163671"/>
          <a:ext cx="5370440" cy="3933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189122" y="5330424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213657" y="3301066"/>
            <a:ext cx="71507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6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Стремление респондентов сменить работу (%)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31789"/>
              </p:ext>
            </p:extLst>
          </p:nvPr>
        </p:nvGraphicFramePr>
        <p:xfrm>
          <a:off x="295880" y="3668553"/>
          <a:ext cx="5648325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48264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85094566"/>
              </p:ext>
            </p:extLst>
          </p:nvPr>
        </p:nvGraphicFramePr>
        <p:xfrm>
          <a:off x="6061" y="1266275"/>
          <a:ext cx="5987415" cy="5189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5540" y="804610"/>
            <a:ext cx="53561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смены первой работы (%)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24832820"/>
              </p:ext>
            </p:extLst>
          </p:nvPr>
        </p:nvGraphicFramePr>
        <p:xfrm>
          <a:off x="6162502" y="1266274"/>
          <a:ext cx="5939790" cy="5058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993476" y="389111"/>
            <a:ext cx="61088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8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увольнения по собственному желанию с первой работы (%)</a:t>
            </a:r>
          </a:p>
        </p:txBody>
      </p:sp>
      <p:pic>
        <p:nvPicPr>
          <p:cNvPr id="10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668772" y="6324951"/>
            <a:ext cx="2583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Выборочное наблюдение Росстата-2016</a:t>
            </a:r>
          </a:p>
        </p:txBody>
      </p:sp>
    </p:spTree>
    <p:extLst>
      <p:ext uri="{BB962C8B-B14F-4D97-AF65-F5344CB8AC3E}">
        <p14:creationId xmlns:p14="http://schemas.microsoft.com/office/powerpoint/2010/main" val="2313933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0831" y="687916"/>
            <a:ext cx="49793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 переезда в другой город ради хорошей работы (%)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987637" y="674158"/>
            <a:ext cx="14151371" cy="46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410036" y="680629"/>
            <a:ext cx="50030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 переезда в другую страну ради хорошей работы (%)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Рисунок 5" descr="Ставропольская студентка отправится на Летний кампус Президе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7" y="22875"/>
            <a:ext cx="16557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047017" y="6200682"/>
            <a:ext cx="208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ЦЭНО-2017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883481"/>
              </p:ext>
            </p:extLst>
          </p:nvPr>
        </p:nvGraphicFramePr>
        <p:xfrm>
          <a:off x="389015" y="1773355"/>
          <a:ext cx="5596919" cy="365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676758"/>
              </p:ext>
            </p:extLst>
          </p:nvPr>
        </p:nvGraphicFramePr>
        <p:xfrm>
          <a:off x="6076141" y="1642121"/>
          <a:ext cx="5401735" cy="392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9522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340</Words>
  <Application>Microsoft Office PowerPoint</Application>
  <PresentationFormat>Широкоэкранный</PresentationFormat>
  <Paragraphs>139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44</cp:revision>
  <cp:lastPrinted>2017-11-14T07:49:30Z</cp:lastPrinted>
  <dcterms:created xsi:type="dcterms:W3CDTF">2017-11-03T08:39:10Z</dcterms:created>
  <dcterms:modified xsi:type="dcterms:W3CDTF">2017-11-14T07:50:28Z</dcterms:modified>
</cp:coreProperties>
</file>