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14" r:id="rId3"/>
    <p:sldId id="415" r:id="rId4"/>
    <p:sldId id="416" r:id="rId5"/>
    <p:sldId id="433" r:id="rId6"/>
    <p:sldId id="434" r:id="rId7"/>
    <p:sldId id="435" r:id="rId8"/>
    <p:sldId id="436" r:id="rId9"/>
    <p:sldId id="437" r:id="rId10"/>
    <p:sldId id="438" r:id="rId11"/>
    <p:sldId id="442" r:id="rId12"/>
    <p:sldId id="443" r:id="rId13"/>
    <p:sldId id="439" r:id="rId14"/>
    <p:sldId id="440" r:id="rId15"/>
    <p:sldId id="441" r:id="rId16"/>
    <p:sldId id="432" r:id="rId17"/>
    <p:sldId id="270" r:id="rId18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4"/>
    <a:srgbClr val="E62B25"/>
    <a:srgbClr val="F99B1C"/>
    <a:srgbClr val="F18420"/>
    <a:srgbClr val="E78E24"/>
    <a:srgbClr val="FFFF00"/>
    <a:srgbClr val="951A1D"/>
    <a:srgbClr val="921A1D"/>
    <a:srgbClr val="FE7D19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22" d="100"/>
          <a:sy n="122" d="100"/>
        </p:scale>
        <p:origin x="-390" y="72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6" y="85409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640555"/>
            <a:ext cx="3079561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079560" y="2640554"/>
            <a:ext cx="6826439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Научно-исследовательская работа</a:t>
            </a:r>
          </a:p>
          <a:p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подготовке, проведению и анализу социологического опроса по теме </a:t>
            </a:r>
            <a:b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«ВКЛАД ОБРАЗОВАНИЯ В СОЦИАЛЬНО-ЭКОНОМИЧЕСКОЕ РАЗВИТИЕ РОССИЙСКИХ РЕГИОНОВ С УЧЕТОМ ТРУДОУСТРОЙСТВА МОЛОДЕЖИ»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0450" y="1018724"/>
            <a:ext cx="27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39294" y="5706141"/>
            <a:ext cx="3967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НИР в рамках исполнения Государственного задания </a:t>
            </a:r>
            <a:r>
              <a:rPr lang="ru-RU" sz="1200" dirty="0"/>
              <a:t>РАНХиГС при Президенте Российской Федерации на </a:t>
            </a:r>
            <a:r>
              <a:rPr lang="ru-RU" sz="1200" dirty="0" smtClean="0"/>
              <a:t>2017 год</a:t>
            </a:r>
            <a:endParaRPr lang="ru-RU" sz="1200" dirty="0"/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50893" y="5691585"/>
            <a:ext cx="60545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l">
              <a:spcBef>
                <a:spcPts val="0"/>
              </a:spcBef>
            </a:pPr>
            <a:r>
              <a:rPr lang="ru-RU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Руководитель НИР: Авраамова Е.М., д.э.н., профессор, </a:t>
            </a: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заведующий лабораторией ИНСАП РАНХиГС </a:t>
            </a:r>
            <a:endParaRPr lang="ru-RU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ru-RU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ru-RU" sz="12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avraamova-em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@ranepa.ru</a:t>
            </a:r>
            <a:endParaRPr lang="ru-RU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МОЛОДЕЖИ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029" y="5785618"/>
            <a:ext cx="9315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Оценка угрозы увольнения,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098" y="1983553"/>
            <a:ext cx="6394877" cy="38020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68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МОЛОДЕЖИ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029" y="5785618"/>
            <a:ext cx="9315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Готовность переехать в другой город ради хорошей работы,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105" y="1939667"/>
            <a:ext cx="5901786" cy="38459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3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МОЛОДЕЖИ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029" y="5785618"/>
            <a:ext cx="9315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Желание поменять специальность или получить дополнительную,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</a:p>
        </p:txBody>
      </p:sp>
      <p:pic>
        <p:nvPicPr>
          <p:cNvPr id="12" name="Рисунок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153" y="1977292"/>
            <a:ext cx="6325821" cy="3657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49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МОЛОДЕЖИ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029" y="5785618"/>
            <a:ext cx="9315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Чем обоснована неформальная занятость молодежи, % от занятых без оформления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050" y="1985946"/>
            <a:ext cx="5882149" cy="3799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37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МОЛОДЕЖИ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338" y="5785618"/>
            <a:ext cx="9706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Желание работать на условиях оформленной занятости, % от занятых без оформления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38" y="1953846"/>
            <a:ext cx="5767754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15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МОЛОДЕЖИ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338" y="5785618"/>
            <a:ext cx="97067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преимуществ неформальной занятости, % от занятых без оформления</a:t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(допускалось несколько ответов)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620" y="1975897"/>
            <a:ext cx="6416771" cy="3674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89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173186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ОСНОВНЫЕ ФУНДАМЕНТАЛЬНЫЕ И ПРИКЛАДНЫЕ РЕЗУЛЬТАТЫ (ВЫВОДЫ) НАУЧНО-ИССЛЕДОВАТЕЛЬСКОЙ РАБОТЫ: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125045" y="1902374"/>
            <a:ext cx="9651999" cy="478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роблема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молодежной занятости не сводится к отсутствию рабочих мест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молодых, а представляет собой дефицит качественных вакансий, предполагающих постоянную занятость, приемлемый уровень оплаты труда, социальные гарантии. </a:t>
            </a:r>
          </a:p>
          <a:p>
            <a:pPr marL="179388" marR="89535" lvl="0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Определились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две модели незанятости молодежи и поиска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работы: поиск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«идеальной» работы и жизнь при поддержке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родителей; поиск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любой работы на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стагнирующем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рынке труда, либо работы по специальности после опыта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прекариата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Наиболее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благополучный тип трудовой карьеры (образование высокого качества, обеспечившее работу по специальности) распространяется менее чем на четверть занятой молодежи.</a:t>
            </a: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сфере трудоустройства по-прежнему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действует механизм немеритократического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типа. 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Положительная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установка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работодателей в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отношении возможности создания рабочих мест для молодежи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связана с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перспективами развития экономики в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целом. 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4052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27" y="298874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78878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414" y="5062681"/>
            <a:ext cx="27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исследований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 НАУЧНО-ИССЛЕДОВАТЕЛЬСКОЙ РАБОТЕ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02497" y="1929005"/>
            <a:ext cx="9186432" cy="468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НИР:</a:t>
            </a: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Формирование эффективной молодежной политики, а также политики занятости, нуждается в объективной и многосторонней информации по широкому кругу вопросов, описывающих проблематику молодежной занятости. К нерешенным проблемам молодежной занятости относятся незанятость и безработица, массовая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перепрофилизация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отложенный выход на рынок труда и пр. Эти проблемы получают новое звучание в условиях сужения рынка труда по причине экономической рецессии. </a:t>
            </a:r>
          </a:p>
          <a:p>
            <a:pPr marR="89535" lvl="0" algn="just">
              <a:lnSpc>
                <a:spcPct val="115000"/>
              </a:lnSpc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 </a:t>
            </a: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НИР:</a:t>
            </a: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Выявить и описать основные модели поведения молодежных групп с разным уровнем профессионального образования на современном рынке труда, а также определить факторы, способствующие повышению эффективной молодежной занятости.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368903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190621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 НАУЧНО-ИССЛЕДОВАТЕЛЬСКОЙ РАБОТЕ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02497" y="1810378"/>
            <a:ext cx="9402611" cy="5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Методология НИР:</a:t>
            </a: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Использованы количественные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качественные методы социологического анализа.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Социологические опросы проведены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трех регионах, дифференцированных по критериям социально-экономического развития (Ивановской, Свердловской и Новосибирской областях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Эмпирическая база НИР</a:t>
            </a: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Выборочные анкетные опросы: 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молодежь, работающая с официальным оформлением (1800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наблюдений);</a:t>
            </a: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олодежь, работающая на условиях неоформленной занятости (320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наблюдений). </a:t>
            </a:r>
          </a:p>
          <a:p>
            <a:pPr marR="89535" algn="just">
              <a:lnSpc>
                <a:spcPct val="115000"/>
              </a:lnSpc>
              <a:spcBef>
                <a:spcPct val="50000"/>
              </a:spcBef>
            </a:pP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Полуструктурированные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глубинные интервью:</a:t>
            </a: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работодатели (18 интервью);</a:t>
            </a: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представители незанятой молодежи (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интервью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marR="89535" indent="-179388" algn="just">
              <a:lnSpc>
                <a:spcPct val="115000"/>
              </a:lnSpc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368903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9824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РАБОТОДАТЕЛЕЙ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677" y="1957924"/>
            <a:ext cx="960510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marR="89535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Работодатели склонны отдавать предпочтение более опытным кандидатам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позиции, которые требуют выполнение высококвалифицированной работы. </a:t>
            </a:r>
          </a:p>
          <a:p>
            <a:pPr marL="179388" marR="89535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Более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важное значение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имеют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квалификация, уровень личностной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профессиональной зрелости, а не возраст кандидата. </a:t>
            </a:r>
          </a:p>
          <a:p>
            <a:pPr marL="179388" marR="89535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Работодатели нередко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выражают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неудовлетворенность качеством трудовых ресурсов, представленных молодежью: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снижением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качества получаемого образования;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низким интересом молодежи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 техническим специальностям и рабочим профессиям;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завышенным уровнем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ожиданий в отношении материального вознаграждения; </a:t>
            </a: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неоформленностью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профессиональных ориентаций.</a:t>
            </a:r>
          </a:p>
          <a:p>
            <a:pPr marL="179388" marR="89535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Преобладающая часть работодателей склоняются к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мнению, что, принимая на работу молодых сотрудников, целесообразно впоследствии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доучивать их с целью освоения требований к работе, получения необходимых навыков и знаний.</a:t>
            </a:r>
          </a:p>
        </p:txBody>
      </p:sp>
    </p:spTree>
    <p:extLst>
      <p:ext uri="{BB962C8B-B14F-4D97-AF65-F5344CB8AC3E}">
        <p14:creationId xmlns:p14="http://schemas.microsoft.com/office/powerpoint/2010/main" val="8924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МОЛОДЕЖИ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204" y="2016368"/>
            <a:ext cx="6433133" cy="343318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1014" y="5691833"/>
            <a:ext cx="9315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Представления о необходимости высшего образования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получения хорошей работы, %</a:t>
            </a:r>
          </a:p>
        </p:txBody>
      </p:sp>
    </p:spTree>
    <p:extLst>
      <p:ext uri="{BB962C8B-B14F-4D97-AF65-F5344CB8AC3E}">
        <p14:creationId xmlns:p14="http://schemas.microsoft.com/office/powerpoint/2010/main" val="9791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МОЛОДЕЖИ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1014" y="5691833"/>
            <a:ext cx="9315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Представления 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наиболее перспективных профессиях, %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(допускалось несколько ответов)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204" y="1846835"/>
            <a:ext cx="6464201" cy="38449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25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МОЛОДЕЖИ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1014" y="5691833"/>
            <a:ext cx="9315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Способы трудоустройства,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203" y="1914769"/>
            <a:ext cx="6499565" cy="3777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95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МОЛОДЕЖИ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1013" y="2049864"/>
            <a:ext cx="9315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Характеристики работы, %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допускалось несколько ответов)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598878"/>
              </p:ext>
            </p:extLst>
          </p:nvPr>
        </p:nvGraphicFramePr>
        <p:xfrm>
          <a:off x="304800" y="2566416"/>
          <a:ext cx="9020175" cy="3364992"/>
        </p:xfrm>
        <a:graphic>
          <a:graphicData uri="http://schemas.openxmlformats.org/drawingml/2006/table">
            <a:tbl>
              <a:tblPr firstRow="1" firstCol="1" bandRow="1"/>
              <a:tblGrid>
                <a:gridCol w="6423846"/>
                <a:gridCol w="2596329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Варианты ответов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Число респондентов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Содержание работы соответствует интересам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Ожидается быстрое продвижение по карьерной лестнице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Работа достаточно хорошо оплачивается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Есть перспективы повышения зарплаты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64,0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Работа близко от дома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62,0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Удобный режим работы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Хороший коллектив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91,9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Хорошие условия работы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Есть перспективы улучшения жилищных условий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Есть возможность дополнительного образования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Нет угрозы увольнения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4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 – РЕЗУЛЬТАТЫ ОПРОСА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МОЛОДЕЖИ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прикладных экономических исследований </a:t>
            </a:r>
            <a:b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029" y="5785618"/>
            <a:ext cx="9315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spcBef>
                <a:spcPct val="50000"/>
              </a:spcBef>
              <a:buClr>
                <a:srgbClr val="C00000"/>
              </a:buClr>
              <a:tabLst>
                <a:tab pos="45021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Соответствие реальной и желаемой заработной платы, %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7" y="2023571"/>
            <a:ext cx="6262688" cy="36972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206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7097</TotalTime>
  <Words>666</Words>
  <Application>Microsoft Office PowerPoint</Application>
  <PresentationFormat>Лист A4 (210x297 мм)</PresentationFormat>
  <Paragraphs>111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Ди-Ма</cp:lastModifiedBy>
  <cp:revision>242</cp:revision>
  <dcterms:created xsi:type="dcterms:W3CDTF">2003-02-28T13:27:04Z</dcterms:created>
  <dcterms:modified xsi:type="dcterms:W3CDTF">2017-08-01T04:42:02Z</dcterms:modified>
</cp:coreProperties>
</file>