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14" r:id="rId3"/>
    <p:sldId id="415" r:id="rId4"/>
    <p:sldId id="416" r:id="rId5"/>
    <p:sldId id="417" r:id="rId6"/>
    <p:sldId id="418" r:id="rId7"/>
    <p:sldId id="419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270" r:id="rId21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E62B25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22" d="100"/>
          <a:sy n="122" d="100"/>
        </p:scale>
        <p:origin x="-390" y="-72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79560" y="2640554"/>
            <a:ext cx="682643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Научно-исследовательская работа</a:t>
            </a:r>
          </a:p>
          <a:p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подготовке, проведению и анализу социологического опроса по теме </a:t>
            </a:r>
            <a:b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«МОНИТОРИНГ РЕГИОНАЛЬНЫХ СИСТЕМ ОБЩЕГО ОБРАЗОВАНИЯ И ПРОГНОЗ ИХ РАЗВИТИЯ»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0450" y="1018724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9294" y="5706141"/>
            <a:ext cx="396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НИР в рамках исполнения Государственного задания </a:t>
            </a:r>
            <a:r>
              <a:rPr lang="ru-RU" sz="1200" dirty="0"/>
              <a:t>РАНХиГС при Президенте Российской Федерации на </a:t>
            </a:r>
            <a:r>
              <a:rPr lang="ru-RU" sz="1200" dirty="0" smtClean="0"/>
              <a:t>2017 год</a:t>
            </a:r>
            <a:endParaRPr lang="ru-RU" sz="120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50893" y="5691585"/>
            <a:ext cx="60545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ts val="0"/>
              </a:spcBef>
            </a:pP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 НИР: Авраамова Е.М., д.э.н., профессор, 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заведующий лабораторией ИНСАП РАНХиГС </a:t>
            </a:r>
            <a:endParaRPr lang="ru-RU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12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avraamova-em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@ranepa.ru</a:t>
            </a:r>
            <a:endParaRPr lang="ru-RU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984" y="5705231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Факторы, от которых зависит плохое освоение учебной программы частью детей, %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2086707"/>
            <a:ext cx="7862382" cy="352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4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15" y="5774470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Представления учителей о дальнейшем развитии карьеры, %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0" name="Рисунок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892" y="1905007"/>
            <a:ext cx="6275753" cy="386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0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15" y="5774470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оплаты труда, по субъективной оценке, %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4" name="Рисунок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169" y="1868658"/>
            <a:ext cx="5517662" cy="390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2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15" y="5774470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Удовлетворенность работой в школе (интегральный индекс),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8" name="Рисунок 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47" y="2016370"/>
            <a:ext cx="6170366" cy="375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РОДИТЕЛЕЙ ШКОЛЬНИКОВ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15" y="5774470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Предварительный выбор вуза, % от планирующих заканчивать 11 классов школы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2" name="Рисунок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966" y="2000738"/>
            <a:ext cx="6335046" cy="368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РОДИТЕЛЕЙ ШКОЛЬНИКОВ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15" y="5774470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Наличие платных образовательных услуг в школах, %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6" name="Рисунок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169" y="1990520"/>
            <a:ext cx="6338277" cy="369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9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РОДИТЕЛЕЙ ШКОЛЬНИКОВ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15" y="5874973"/>
            <a:ext cx="933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Влияние кризисных явлений  экономике 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жизнедеятельности домохозяйств школьников, %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0" name="Рисунок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881891"/>
            <a:ext cx="6815015" cy="399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3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РОДИТЕЛЕЙ ШКОЛЬНИКОВ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15" y="5874973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Представления о материальном положении учителей, %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4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04" y="1911147"/>
            <a:ext cx="6640242" cy="389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1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РОДИТЕЛЕЙ ШКОЛЬНИКОВ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353" y="1896942"/>
            <a:ext cx="933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Удовлетворенность различными сторонами обучения, %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630687"/>
              </p:ext>
            </p:extLst>
          </p:nvPr>
        </p:nvGraphicFramePr>
        <p:xfrm>
          <a:off x="87923" y="2406951"/>
          <a:ext cx="9730154" cy="3887247"/>
        </p:xfrm>
        <a:graphic>
          <a:graphicData uri="http://schemas.openxmlformats.org/drawingml/2006/table">
            <a:tbl>
              <a:tblPr firstRow="1" firstCol="1" bandRow="1"/>
              <a:tblGrid>
                <a:gridCol w="3884245"/>
                <a:gridCol w="1539631"/>
                <a:gridCol w="1508369"/>
                <a:gridCol w="1406769"/>
                <a:gridCol w="1391140"/>
              </a:tblGrid>
              <a:tr h="1645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Стороны обучения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удовлетворенности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Полностью удовлетворены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Скорее удовлетворены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Скорее не удовлетворены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Совершенно не удовлетворены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Качество преподавания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33,7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Отношение учителей к ребенку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25,8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Помещение, где учится ребенок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58,7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безопасности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55,9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5,7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Взаимоотношения ребенка с одноклассниками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62,6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33,9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0,9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Отношения родителей с учителями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78,7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20,1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детей в классах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33,0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9,9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Укомплектованность школы учителями</a:t>
                      </a: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51,1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37,9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8,6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2,4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Техническая оснащенность школы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40,4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12,0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3,3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73186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ФУНДАМЕНТАЛЬНЫЕ И ПРИКЛАДНЫЕ РЕЗУЛЬТАТЫ (ВЫВОДЫ) НАУЧНО-ИССЛЕДОВАТЕЛЬСКОЙ РАБОТЫ: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25046" y="1980528"/>
            <a:ext cx="9651999" cy="478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marR="89535" lvl="0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Школьное образование развивается достаточно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стабильно. 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marR="89535" lvl="0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Происходит адаптация участников образовательного процесса к многообразным переменам в школьном образовании. </a:t>
            </a:r>
          </a:p>
          <a:p>
            <a:pPr marL="179388" marR="89535" lvl="0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Учителя фиксируют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проблемы административных перегрузок, неудовлетворенности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оплатой труда,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трудностей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выстраивания отношения с родителями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учащихся;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острота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восприятия этих проблем несколько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сгладилась по сравнению с прошлым годом. </a:t>
            </a:r>
          </a:p>
          <a:p>
            <a:pPr marL="179388" marR="89535" lvl="0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Родители выказывают высокую степень удовлетворенности школьным образованием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детей на фоне того, что часть из них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имеют высоких амбиций в отношении дальнейшего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образования, а часть удовлетворяют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более высокие амбиции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счет дополнительного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образования. 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marR="89535" lvl="0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Постепенно идет процесс унификации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-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снижения дифференциации в оценках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различных сторон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разных регионах, типах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поселений,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типах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школ, материальных и социальных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стратах,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этнических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сообществах. 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4052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НАУЧНО-ИССЛЕДОВАТЕЛЬСКОЙ РАБОТЕ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7" y="1929005"/>
            <a:ext cx="9186432" cy="468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НИР: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параметров социально-экономического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повышение роли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воспитания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требуют постоянного отслеживания изменений, происходящих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системе школьного образования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отношении функциональных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организационно-финансовых вопросов. Проведение постоянного мониторинга эффективности и качества системы общего образования является актуальным и значимым с точки зрения дальнейших мер и социальной, и образовательной политики, направленной на повышение доступности и качества общего образования.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НИР: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ыявление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описание изменений в функционировании школьного образования, произошедших в течение 2016–2017 учебного года, на основании информации, полученной из опроса директоров российских школ, представителей учительского корпуса и родителей школьников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368903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19062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14" y="5062681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исследований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НАУЧНО-ИССЛЕДОВАТЕЛЬСКОЙ РАБОТЕ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7" y="1960266"/>
            <a:ext cx="9186432" cy="474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Методология НИР: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Использование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комбинированного социологического инструментария, включающего анкетные опросы  и углубленные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интервью.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Эмпирическая база НИР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Репрезентативные анкетные опросы, проведенные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трех регионах, дифференцированных по критериям социально-экономического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развития: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школьные учителя (2030 наблюдений);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родители школьников (2100 наблюдений). 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Полуструктурированные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глубинные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интервью,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реализованные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четырех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регионах: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иректора школ (41 интервью).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368903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9824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ДИРЕКТОРОВ ШКОЛ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17247"/>
            <a:ext cx="960510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Существенные отличия носят, скорее, не региональный характер, а зависят от размера населенного пункта, в котором находится школа. </a:t>
            </a: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региональных центрах школы не ощущают острого дефицита кадров, трудности поиска некоторых предметников решаются внутренним совмещением. В сельских школах, школах малых городов кадровые проблемы могут быть очень острыми, некоторые вакансии не закрываются годами. 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Ученики, не слишком успешно усваивающие программу обучения, есть во всех школах, независимо от региона или размера населенного пункта, причем их количество остается стабильным. Основную причину директора видят в позиции семьи, незаинтересованности родителей. </a:t>
            </a: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Престиж профессии учителя, по общей оценке директоров за последние годы вырос, благодаря вниманию государства и росту зарплат. Проблема в том, что нередко высокая зарплата – результат работы на 1,5-2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ставки,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это ведет к перегруженности учителей. В целом, уровень зарплат оценивается как вполне удовлетворительный и это позитивно сказывается как на самочувствии самих учителей, так и на внешней оценке престижа профессии. </a:t>
            </a:r>
          </a:p>
        </p:txBody>
      </p:sp>
    </p:spTree>
    <p:extLst>
      <p:ext uri="{BB962C8B-B14F-4D97-AF65-F5344CB8AC3E}">
        <p14:creationId xmlns:p14="http://schemas.microsoft.com/office/powerpoint/2010/main" val="892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ДИРЕКТОРОВ ШКОЛ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887585"/>
            <a:ext cx="96051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 нововведениям в системе образования отношение у большинства директоров школ осторожное. Есть более консервативно настроенные и относительно предрасположенные к новациям, но все сходятся на том, что непрерывных реформ не должно быть. Школе необходимо время, чтобы внедрить новое и отследить эффект. </a:t>
            </a: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 новаций последних лет наиболее позитивно оценивается дистанционное обучение, которое, впрочем, рассматривают не в качестве замены, а в качестве дополнения к традиционным формам образования. </a:t>
            </a: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Включение в содержание школьного образования передовых научных знаний, по мнению директоров, сопряжено с проблемой – это перегрузка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37991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pic>
        <p:nvPicPr>
          <p:cNvPr id="1026" name="Рисунок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04" y="2220553"/>
            <a:ext cx="6030916" cy="348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51877" y="5705231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Параметры привлекательности школы для молодых кадров, % (допускалось несколько ответов)</a:t>
            </a:r>
          </a:p>
        </p:txBody>
      </p:sp>
    </p:spTree>
    <p:extLst>
      <p:ext uri="{BB962C8B-B14F-4D97-AF65-F5344CB8AC3E}">
        <p14:creationId xmlns:p14="http://schemas.microsoft.com/office/powerpoint/2010/main" val="28442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5705231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Представления об объективности результатов аттестации, %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308" y="2046991"/>
            <a:ext cx="5709384" cy="352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6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0863" y="5705231"/>
            <a:ext cx="868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Мнения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масштабах неуспеваемости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учащихся разных классов,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8" name="Рисунок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42469"/>
            <a:ext cx="6197600" cy="37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УЧИТЕЛЬСКОГО КОРПУСА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0863" y="5705231"/>
            <a:ext cx="868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Мнения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эффективности моделей организации учебного процесса, %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2" name="Рисунок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01" y="2019791"/>
            <a:ext cx="7262997" cy="352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9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6780</TotalTime>
  <Words>997</Words>
  <Application>Microsoft Office PowerPoint</Application>
  <PresentationFormat>Лист A4 (210x297 мм)</PresentationFormat>
  <Paragraphs>152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Ди-Ма</cp:lastModifiedBy>
  <cp:revision>231</cp:revision>
  <dcterms:created xsi:type="dcterms:W3CDTF">2003-02-28T13:27:04Z</dcterms:created>
  <dcterms:modified xsi:type="dcterms:W3CDTF">2017-07-29T05:28:53Z</dcterms:modified>
</cp:coreProperties>
</file>