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3" r:id="rId3"/>
    <p:sldId id="335" r:id="rId4"/>
    <p:sldId id="314" r:id="rId5"/>
    <p:sldId id="303" r:id="rId6"/>
    <p:sldId id="313" r:id="rId7"/>
    <p:sldId id="330" r:id="rId8"/>
    <p:sldId id="324" r:id="rId9"/>
    <p:sldId id="325" r:id="rId10"/>
    <p:sldId id="333" r:id="rId11"/>
    <p:sldId id="338" r:id="rId12"/>
    <p:sldId id="33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832F"/>
    <a:srgbClr val="FD7639"/>
    <a:srgbClr val="D33965"/>
    <a:srgbClr val="CCECFF"/>
    <a:srgbClr val="E5A883"/>
    <a:srgbClr val="F5AD65"/>
    <a:srgbClr val="FF9999"/>
    <a:srgbClr val="FFCCCC"/>
    <a:srgbClr val="63C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Мнение учителей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23738830608569086"/>
          <c:y val="4.1371646356651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068333507653978E-2"/>
          <c:y val="0.19561276645707007"/>
          <c:w val="0.9319651660547893"/>
          <c:h val="0.52716323123375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Лист1!$A$48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Лист1!$B$47:$E$47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Лист1!$B$48:$E$48</c:f>
              <c:numCache>
                <c:formatCode>General</c:formatCode>
                <c:ptCount val="4"/>
                <c:pt idx="0">
                  <c:v>39.700000000000003</c:v>
                </c:pt>
                <c:pt idx="1">
                  <c:v>45.7</c:v>
                </c:pt>
                <c:pt idx="2">
                  <c:v>50.6</c:v>
                </c:pt>
                <c:pt idx="3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6-4BEB-B2DC-CEF47C6428B6}"/>
            </c:ext>
          </c:extLst>
        </c:ser>
        <c:ser>
          <c:idx val="1"/>
          <c:order val="1"/>
          <c:tx>
            <c:strRef>
              <c:f>Лист1!$A$49</c:f>
              <c:strCache>
                <c:ptCount val="1"/>
                <c:pt idx="0">
                  <c:v>Достаточно важно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Лист1!$B$47:$E$47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Лист1!$B$49:$E$49</c:f>
              <c:numCache>
                <c:formatCode>General</c:formatCode>
                <c:ptCount val="4"/>
                <c:pt idx="0">
                  <c:v>48.6</c:v>
                </c:pt>
                <c:pt idx="1">
                  <c:v>44.2</c:v>
                </c:pt>
                <c:pt idx="2">
                  <c:v>38.5</c:v>
                </c:pt>
                <c:pt idx="3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26-4BEB-B2DC-CEF47C6428B6}"/>
            </c:ext>
          </c:extLst>
        </c:ser>
        <c:ser>
          <c:idx val="2"/>
          <c:order val="2"/>
          <c:tx>
            <c:strRef>
              <c:f>Лист1!$A$50</c:f>
              <c:strCache>
                <c:ptCount val="1"/>
                <c:pt idx="0">
                  <c:v>Важно лишь 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Лист1!$B$47:$E$47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Лист1!$B$50:$E$50</c:f>
              <c:numCache>
                <c:formatCode>General</c:formatCode>
                <c:ptCount val="4"/>
                <c:pt idx="0">
                  <c:v>10.5</c:v>
                </c:pt>
                <c:pt idx="1">
                  <c:v>8.4</c:v>
                </c:pt>
                <c:pt idx="2">
                  <c:v>8.3000000000000007</c:v>
                </c:pt>
                <c:pt idx="3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26-4BEB-B2DC-CEF47C6428B6}"/>
            </c:ext>
          </c:extLst>
        </c:ser>
        <c:ser>
          <c:idx val="3"/>
          <c:order val="3"/>
          <c:tx>
            <c:strRef>
              <c:f>Лист1!$A$51</c:f>
              <c:strCache>
                <c:ptCount val="1"/>
                <c:pt idx="0">
                  <c:v>Совсем не важно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Лист1!$B$47:$E$47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Лист1!$B$51:$E$51</c:f>
              <c:numCache>
                <c:formatCode>General</c:formatCode>
                <c:ptCount val="4"/>
                <c:pt idx="0">
                  <c:v>1.2</c:v>
                </c:pt>
                <c:pt idx="1">
                  <c:v>1.7</c:v>
                </c:pt>
                <c:pt idx="2">
                  <c:v>2.6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26-4BEB-B2DC-CEF47C642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0420016"/>
        <c:axId val="483491176"/>
      </c:barChart>
      <c:catAx>
        <c:axId val="48042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491176"/>
        <c:crosses val="autoZero"/>
        <c:auto val="1"/>
        <c:lblAlgn val="ctr"/>
        <c:lblOffset val="100"/>
        <c:noMultiLvlLbl val="0"/>
      </c:catAx>
      <c:valAx>
        <c:axId val="483491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042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908910863111049E-2"/>
          <c:y val="0.28357184200085472"/>
          <c:w val="0.9141821782737779"/>
          <c:h val="0.55066591034331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Лист1!$A$212</c:f>
              <c:strCache>
                <c:ptCount val="1"/>
                <c:pt idx="0">
                  <c:v>Насколько важна для семей данная  задача школьного образования?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06-42E8-880E-869481F38CA5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6-42E8-880E-869481F38CA5}"/>
              </c:ext>
            </c:extLst>
          </c:dPt>
          <c:dPt>
            <c:idx val="2"/>
            <c:invertIfNegative val="0"/>
            <c:bubble3D val="0"/>
            <c:spPr>
              <a:solidFill>
                <a:srgbClr val="FF7C8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06-42E8-880E-869481F38CA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6-42E8-880E-869481F38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Лист1!$B$211:$E$211</c:f>
              <c:strCache>
                <c:ptCount val="4"/>
                <c:pt idx="0">
                  <c:v>Очень важно</c:v>
                </c:pt>
                <c:pt idx="1">
                  <c:v>Достаточно важно</c:v>
                </c:pt>
                <c:pt idx="2">
                  <c:v>Важно лишь в  малой степени</c:v>
                </c:pt>
                <c:pt idx="3">
                  <c:v>Совсем не важно</c:v>
                </c:pt>
              </c:strCache>
            </c:strRef>
          </c:cat>
          <c:val>
            <c:numRef>
              <c:f>Лист1!$B$212:$E$212</c:f>
              <c:numCache>
                <c:formatCode>0.0</c:formatCode>
                <c:ptCount val="4"/>
                <c:pt idx="0">
                  <c:v>55.1</c:v>
                </c:pt>
                <c:pt idx="1">
                  <c:v>38.299999999999997</c:v>
                </c:pt>
                <c:pt idx="2">
                  <c:v>5.6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6-42E8-880E-869481F38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267488"/>
        <c:axId val="497271424"/>
      </c:barChart>
      <c:catAx>
        <c:axId val="4972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271424"/>
        <c:crosses val="autoZero"/>
        <c:auto val="1"/>
        <c:lblAlgn val="ctr"/>
        <c:lblOffset val="100"/>
        <c:noMultiLvlLbl val="0"/>
      </c:catAx>
      <c:valAx>
        <c:axId val="497271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972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603971623485015E-2"/>
          <c:y val="0.28118584533209473"/>
          <c:w val="0.92079205675303"/>
          <c:h val="0.5927902926149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Лист1!$A$218</c:f>
              <c:strCache>
                <c:ptCount val="1"/>
                <c:pt idx="0">
                  <c:v>В какой степени школа, где обучается ребенок, позволяет решить данную задачу?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A-4818-84FB-E02EB56EA124}"/>
              </c:ext>
            </c:extLst>
          </c:dPt>
          <c:dPt>
            <c:idx val="2"/>
            <c:invertIfNegative val="0"/>
            <c:bubble3D val="0"/>
            <c:spPr>
              <a:solidFill>
                <a:srgbClr val="FF7C8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E3A-4818-84FB-E02EB56EA12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A-4818-84FB-E02EB56EA1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Лист1!$B$217:$E$217</c:f>
              <c:strCache>
                <c:ptCount val="4"/>
                <c:pt idx="0">
                  <c:v>В высокой степени</c:v>
                </c:pt>
                <c:pt idx="1">
                  <c:v>В некоторой степени</c:v>
                </c:pt>
                <c:pt idx="2">
                  <c:v>В малой степени</c:v>
                </c:pt>
                <c:pt idx="3">
                  <c:v>Не позволяет</c:v>
                </c:pt>
              </c:strCache>
            </c:strRef>
          </c:cat>
          <c:val>
            <c:numRef>
              <c:f>Лист1!$B$218:$E$218</c:f>
              <c:numCache>
                <c:formatCode>General</c:formatCode>
                <c:ptCount val="4"/>
                <c:pt idx="0" formatCode="0.0">
                  <c:v>56</c:v>
                </c:pt>
                <c:pt idx="1">
                  <c:v>35.5</c:v>
                </c:pt>
                <c:pt idx="2">
                  <c:v>6.8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A-4818-84FB-E02EB56EA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380768"/>
        <c:axId val="230381424"/>
      </c:barChart>
      <c:catAx>
        <c:axId val="2303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381424"/>
        <c:crosses val="autoZero"/>
        <c:auto val="1"/>
        <c:lblAlgn val="ctr"/>
        <c:lblOffset val="100"/>
        <c:noMultiLvlLbl val="0"/>
      </c:catAx>
      <c:valAx>
        <c:axId val="230381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303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Ведете ли Вы кружок или факультатив?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Лист1!$B$2:$E$2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55.7</c:v>
                </c:pt>
                <c:pt idx="1">
                  <c:v>57.1</c:v>
                </c:pt>
                <c:pt idx="2">
                  <c:v>60.2</c:v>
                </c:pt>
                <c:pt idx="3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1-48CD-9EA2-0F3D0BE79577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Лист1!$B$2:$E$2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44.3</c:v>
                </c:pt>
                <c:pt idx="1">
                  <c:v>42.9</c:v>
                </c:pt>
                <c:pt idx="2">
                  <c:v>39.799999999999997</c:v>
                </c:pt>
                <c:pt idx="3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1-48CD-9EA2-0F3D0BE79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872024"/>
        <c:axId val="486877272"/>
      </c:barChart>
      <c:catAx>
        <c:axId val="48687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877272"/>
        <c:crosses val="autoZero"/>
        <c:auto val="1"/>
        <c:lblAlgn val="ctr"/>
        <c:lblOffset val="100"/>
        <c:noMultiLvlLbl val="0"/>
      </c:catAx>
      <c:valAx>
        <c:axId val="486877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687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Являетесь ли Вы классным руководителем?</a:t>
            </a:r>
          </a:p>
        </c:rich>
      </c:tx>
      <c:layout>
        <c:manualLayout>
          <c:xMode val="edge"/>
          <c:yMode val="edge"/>
          <c:x val="0.14845592462165513"/>
          <c:y val="4.3764393859334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Лист1!$B$8:$E$8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Лист1!$B$9:$E$9</c:f>
              <c:numCache>
                <c:formatCode>General</c:formatCode>
                <c:ptCount val="4"/>
                <c:pt idx="0">
                  <c:v>71.8</c:v>
                </c:pt>
                <c:pt idx="1">
                  <c:v>70.2</c:v>
                </c:pt>
                <c:pt idx="2">
                  <c:v>66.5</c:v>
                </c:pt>
                <c:pt idx="3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1-4094-AC21-312CA5162890}"/>
            </c:ext>
          </c:extLst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Лист1!$B$8:$E$8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Лист1!$B$10:$E$10</c:f>
              <c:numCache>
                <c:formatCode>General</c:formatCode>
                <c:ptCount val="4"/>
                <c:pt idx="0">
                  <c:v>28.2</c:v>
                </c:pt>
                <c:pt idx="1">
                  <c:v>29.8</c:v>
                </c:pt>
                <c:pt idx="2">
                  <c:v>33.5</c:v>
                </c:pt>
                <c:pt idx="3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1-4094-AC21-312CA5162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338160"/>
        <c:axId val="487338816"/>
      </c:barChart>
      <c:catAx>
        <c:axId val="48733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7338816"/>
        <c:crosses val="autoZero"/>
        <c:auto val="1"/>
        <c:lblAlgn val="ctr"/>
        <c:lblOffset val="100"/>
        <c:noMultiLvlLbl val="0"/>
      </c:catAx>
      <c:valAx>
        <c:axId val="487338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33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На сколько ставок Вы работаете?</a:t>
            </a:r>
          </a:p>
        </c:rich>
      </c:tx>
      <c:layout>
        <c:manualLayout>
          <c:xMode val="edge"/>
          <c:yMode val="edge"/>
          <c:x val="0.2494202542966478"/>
          <c:y val="4.3239906642300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0,5 ставки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Лист1!$B$13:$E$13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3.2</c:v>
                </c:pt>
                <c:pt idx="1">
                  <c:v>3.4</c:v>
                </c:pt>
                <c:pt idx="2">
                  <c:v>3.6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5-476D-B086-55E025569030}"/>
            </c:ext>
          </c:extLst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1 ставка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Лист1!$B$13:$E$13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Лист1!$B$15:$E$15</c:f>
              <c:numCache>
                <c:formatCode>General</c:formatCode>
                <c:ptCount val="4"/>
                <c:pt idx="0">
                  <c:v>48.7</c:v>
                </c:pt>
                <c:pt idx="1">
                  <c:v>51.8</c:v>
                </c:pt>
                <c:pt idx="2">
                  <c:v>41.1</c:v>
                </c:pt>
                <c:pt idx="3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5-476D-B086-55E025569030}"/>
            </c:ext>
          </c:extLst>
        </c:ser>
        <c:ser>
          <c:idx val="2"/>
          <c:order val="2"/>
          <c:tx>
            <c:strRef>
              <c:f>Лист1!$A$16</c:f>
              <c:strCache>
                <c:ptCount val="1"/>
                <c:pt idx="0">
                  <c:v>1,5 ставки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Лист1!$B$13:$E$13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Лист1!$B$16:$E$16</c:f>
              <c:numCache>
                <c:formatCode>General</c:formatCode>
                <c:ptCount val="4"/>
                <c:pt idx="0">
                  <c:v>40.799999999999997</c:v>
                </c:pt>
                <c:pt idx="1">
                  <c:v>37.9</c:v>
                </c:pt>
                <c:pt idx="2">
                  <c:v>42.9</c:v>
                </c:pt>
                <c:pt idx="3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5-476D-B086-55E025569030}"/>
            </c:ext>
          </c:extLst>
        </c:ser>
        <c:ser>
          <c:idx val="3"/>
          <c:order val="3"/>
          <c:tx>
            <c:strRef>
              <c:f>Лист1!$A$17</c:f>
              <c:strCache>
                <c:ptCount val="1"/>
                <c:pt idx="0">
                  <c:v>2 ставки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Лист1!$B$13:$E$13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Лист1!$B$17:$E$17</c:f>
              <c:numCache>
                <c:formatCode>General</c:formatCode>
                <c:ptCount val="4"/>
                <c:pt idx="0">
                  <c:v>7.3</c:v>
                </c:pt>
                <c:pt idx="1">
                  <c:v>6.9</c:v>
                </c:pt>
                <c:pt idx="2">
                  <c:v>12.4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5-476D-B086-55E025569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176376"/>
        <c:axId val="512176704"/>
      </c:barChart>
      <c:catAx>
        <c:axId val="51217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176704"/>
        <c:crosses val="autoZero"/>
        <c:auto val="1"/>
        <c:lblAlgn val="ctr"/>
        <c:lblOffset val="100"/>
        <c:noMultiLvlLbl val="0"/>
      </c:catAx>
      <c:valAx>
        <c:axId val="512176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217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Устраивает ли Вас в принципе объем внеучебной нагрузки?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867010916732699E-2"/>
          <c:y val="0.17256647038122797"/>
          <c:w val="0.94826596552298781"/>
          <c:h val="0.65656861340342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Лист1!$A$31</c:f>
              <c:strCache>
                <c:ptCount val="1"/>
                <c:pt idx="0">
                  <c:v>Полностью устраивает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Лист1!$B$30:$E$30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Лист1!$B$31:$E$31</c:f>
              <c:numCache>
                <c:formatCode>General</c:formatCode>
                <c:ptCount val="4"/>
                <c:pt idx="0">
                  <c:v>30.2</c:v>
                </c:pt>
                <c:pt idx="1">
                  <c:v>33.4</c:v>
                </c:pt>
                <c:pt idx="2">
                  <c:v>37.200000000000003</c:v>
                </c:pt>
                <c:pt idx="3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9-4C33-A69C-6D23DE6401EF}"/>
            </c:ext>
          </c:extLst>
        </c:ser>
        <c:ser>
          <c:idx val="1"/>
          <c:order val="1"/>
          <c:tx>
            <c:strRef>
              <c:f>Лист1!$A$32</c:f>
              <c:strCache>
                <c:ptCount val="1"/>
                <c:pt idx="0">
                  <c:v>Скорее устраивает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Лист1!$B$30:$E$30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Лист1!$B$32:$E$32</c:f>
              <c:numCache>
                <c:formatCode>General</c:formatCode>
                <c:ptCount val="4"/>
                <c:pt idx="0">
                  <c:v>42.3</c:v>
                </c:pt>
                <c:pt idx="1">
                  <c:v>40.799999999999997</c:v>
                </c:pt>
                <c:pt idx="2">
                  <c:v>35.4</c:v>
                </c:pt>
                <c:pt idx="3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9-4C33-A69C-6D23DE6401EF}"/>
            </c:ext>
          </c:extLst>
        </c:ser>
        <c:ser>
          <c:idx val="2"/>
          <c:order val="2"/>
          <c:tx>
            <c:strRef>
              <c:f>Лист1!$A$33</c:f>
              <c:strCache>
                <c:ptCount val="1"/>
                <c:pt idx="0">
                  <c:v>Скорее не устраивает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Лист1!$B$30:$E$30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Лист1!$B$33:$E$33</c:f>
              <c:numCache>
                <c:formatCode>General</c:formatCode>
                <c:ptCount val="4"/>
                <c:pt idx="0">
                  <c:v>20.9</c:v>
                </c:pt>
                <c:pt idx="1">
                  <c:v>16.8</c:v>
                </c:pt>
                <c:pt idx="2">
                  <c:v>17.399999999999999</c:v>
                </c:pt>
                <c:pt idx="3" formatCode="0.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9-4C33-A69C-6D23DE6401EF}"/>
            </c:ext>
          </c:extLst>
        </c:ser>
        <c:ser>
          <c:idx val="3"/>
          <c:order val="3"/>
          <c:tx>
            <c:strRef>
              <c:f>Лист1!$A$34</c:f>
              <c:strCache>
                <c:ptCount val="1"/>
                <c:pt idx="0">
                  <c:v>Совершенно не устраивает</c:v>
                </c:pt>
              </c:strCache>
            </c:strRef>
          </c:tx>
          <c:spPr>
            <a:solidFill>
              <a:srgbClr val="DE2B18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Лист1!$B$30:$E$30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Лист1!$B$34:$E$34</c:f>
              <c:numCache>
                <c:formatCode>0.0</c:formatCode>
                <c:ptCount val="4"/>
                <c:pt idx="0" formatCode="General">
                  <c:v>6.6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F9-4C33-A69C-6D23DE640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948352"/>
        <c:axId val="516944744"/>
      </c:barChart>
      <c:catAx>
        <c:axId val="5169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944744"/>
        <c:crosses val="autoZero"/>
        <c:auto val="1"/>
        <c:lblAlgn val="ctr"/>
        <c:lblOffset val="100"/>
        <c:noMultiLvlLbl val="0"/>
      </c:catAx>
      <c:valAx>
        <c:axId val="516944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69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22922134733136E-3"/>
          <c:y val="0.92262046021376343"/>
          <c:w val="0.9988377077865267"/>
          <c:h val="5.5764202014050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Устраивает ли Вас в принципе объем учебной нагрузки?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458769742855278E-2"/>
          <c:y val="0.19983274871125059"/>
          <c:w val="0.95308246051428946"/>
          <c:h val="0.63602085563537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Лист1!$A$23</c:f>
              <c:strCache>
                <c:ptCount val="1"/>
                <c:pt idx="0">
                  <c:v>Полностью устраивает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Лист1!$B$22:$E$22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Лист1!$B$23:$E$23</c:f>
              <c:numCache>
                <c:formatCode>General</c:formatCode>
                <c:ptCount val="4"/>
                <c:pt idx="0">
                  <c:v>30.6</c:v>
                </c:pt>
                <c:pt idx="1">
                  <c:v>33.6</c:v>
                </c:pt>
                <c:pt idx="2">
                  <c:v>37.1</c:v>
                </c:pt>
                <c:pt idx="3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A-4F70-A48A-A0E4AC5FC651}"/>
            </c:ext>
          </c:extLst>
        </c:ser>
        <c:ser>
          <c:idx val="1"/>
          <c:order val="1"/>
          <c:tx>
            <c:strRef>
              <c:f>Лист1!$A$24</c:f>
              <c:strCache>
                <c:ptCount val="1"/>
                <c:pt idx="0">
                  <c:v>Скорее устраивает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Лист1!$B$22:$E$22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Лист1!$B$24:$E$24</c:f>
              <c:numCache>
                <c:formatCode>General</c:formatCode>
                <c:ptCount val="4"/>
                <c:pt idx="0">
                  <c:v>44.6</c:v>
                </c:pt>
                <c:pt idx="1">
                  <c:v>42.8</c:v>
                </c:pt>
                <c:pt idx="2">
                  <c:v>39.299999999999997</c:v>
                </c:pt>
                <c:pt idx="3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DA-4F70-A48A-A0E4AC5FC651}"/>
            </c:ext>
          </c:extLst>
        </c:ser>
        <c:ser>
          <c:idx val="2"/>
          <c:order val="2"/>
          <c:tx>
            <c:strRef>
              <c:f>Лист1!$A$25</c:f>
              <c:strCache>
                <c:ptCount val="1"/>
                <c:pt idx="0">
                  <c:v>Скорее не устраивает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Лист1!$B$22:$E$22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Лист1!$B$25:$E$25</c:f>
              <c:numCache>
                <c:formatCode>General</c:formatCode>
                <c:ptCount val="4"/>
                <c:pt idx="0">
                  <c:v>18.7</c:v>
                </c:pt>
                <c:pt idx="1">
                  <c:v>16.5</c:v>
                </c:pt>
                <c:pt idx="2">
                  <c:v>16.100000000000001</c:v>
                </c:pt>
                <c:pt idx="3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A-4F70-A48A-A0E4AC5FC651}"/>
            </c:ext>
          </c:extLst>
        </c:ser>
        <c:ser>
          <c:idx val="3"/>
          <c:order val="3"/>
          <c:tx>
            <c:strRef>
              <c:f>Лист1!$A$26</c:f>
              <c:strCache>
                <c:ptCount val="1"/>
                <c:pt idx="0">
                  <c:v>Совершенно не устраивает</c:v>
                </c:pt>
              </c:strCache>
            </c:strRef>
          </c:tx>
          <c:spPr>
            <a:solidFill>
              <a:srgbClr val="DE2B18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Лист1!$B$22:$E$22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Лист1!$B$26:$E$26</c:f>
              <c:numCache>
                <c:formatCode>General</c:formatCode>
                <c:ptCount val="4"/>
                <c:pt idx="0">
                  <c:v>6.1</c:v>
                </c:pt>
                <c:pt idx="1">
                  <c:v>7.1</c:v>
                </c:pt>
                <c:pt idx="2">
                  <c:v>7.5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DA-4F70-A48A-A0E4AC5FC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15624"/>
        <c:axId val="169013984"/>
      </c:barChart>
      <c:catAx>
        <c:axId val="169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13984"/>
        <c:crosses val="autoZero"/>
        <c:auto val="1"/>
        <c:lblAlgn val="ctr"/>
        <c:lblOffset val="100"/>
        <c:noMultiLvlLbl val="0"/>
      </c:catAx>
      <c:valAx>
        <c:axId val="169013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11926511467113E-3"/>
          <c:y val="0.91004057569004493"/>
          <c:w val="0.99685880734885324"/>
          <c:h val="6.8583127425171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Что, по Вашему мнению, привлекает молодых учителей </a:t>
            </a:r>
            <a:br>
              <a:rPr lang="ru-RU" sz="1800" b="1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в работе в школе? (допускалось несколько ответов)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110927121234312E-2"/>
          <c:y val="0.20608514462838565"/>
          <c:w val="0.8756715630503269"/>
          <c:h val="0.5112736651166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Лист1!$B$82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Лист1!$A$83:$A$89</c:f>
              <c:strCache>
                <c:ptCount val="7"/>
                <c:pt idx="0">
                  <c:v>Режим работы</c:v>
                </c:pt>
                <c:pt idx="1">
                  <c:v>Относительно высокая заработная плата</c:v>
                </c:pt>
                <c:pt idx="2">
                  <c:v>Относительно высокий социальный статус</c:v>
                </c:pt>
                <c:pt idx="3">
                  <c:v>Интересная работа</c:v>
                </c:pt>
                <c:pt idx="4">
                  <c:v>Стабильность занятости</c:v>
                </c:pt>
                <c:pt idx="5">
                  <c:v>Другое</c:v>
                </c:pt>
                <c:pt idx="6">
                  <c:v>Ничего не привлекает</c:v>
                </c:pt>
              </c:strCache>
            </c:strRef>
          </c:cat>
          <c:val>
            <c:numRef>
              <c:f>Лист1!$B$83:$B$89</c:f>
              <c:numCache>
                <c:formatCode>General</c:formatCode>
                <c:ptCount val="7"/>
                <c:pt idx="0">
                  <c:v>51.1</c:v>
                </c:pt>
                <c:pt idx="1">
                  <c:v>15.5</c:v>
                </c:pt>
                <c:pt idx="2">
                  <c:v>19.5</c:v>
                </c:pt>
                <c:pt idx="3">
                  <c:v>47.2</c:v>
                </c:pt>
                <c:pt idx="4">
                  <c:v>36.4</c:v>
                </c:pt>
                <c:pt idx="5">
                  <c:v>4.5999999999999996</c:v>
                </c:pt>
                <c:pt idx="6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A-4E12-A2E9-747BFBF529AB}"/>
            </c:ext>
          </c:extLst>
        </c:ser>
        <c:ser>
          <c:idx val="1"/>
          <c:order val="1"/>
          <c:tx>
            <c:strRef>
              <c:f>Лист1!$C$82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3396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Лист1!$A$83:$A$89</c:f>
              <c:strCache>
                <c:ptCount val="7"/>
                <c:pt idx="0">
                  <c:v>Режим работы</c:v>
                </c:pt>
                <c:pt idx="1">
                  <c:v>Относительно высокая заработная плата</c:v>
                </c:pt>
                <c:pt idx="2">
                  <c:v>Относительно высокий социальный статус</c:v>
                </c:pt>
                <c:pt idx="3">
                  <c:v>Интересная работа</c:v>
                </c:pt>
                <c:pt idx="4">
                  <c:v>Стабильность занятости</c:v>
                </c:pt>
                <c:pt idx="5">
                  <c:v>Другое</c:v>
                </c:pt>
                <c:pt idx="6">
                  <c:v>Ничего не привлекает</c:v>
                </c:pt>
              </c:strCache>
            </c:strRef>
          </c:cat>
          <c:val>
            <c:numRef>
              <c:f>Лист1!$C$83:$C$89</c:f>
              <c:numCache>
                <c:formatCode>0.0</c:formatCode>
                <c:ptCount val="7"/>
                <c:pt idx="0" formatCode="General">
                  <c:v>49.2</c:v>
                </c:pt>
                <c:pt idx="1">
                  <c:v>20</c:v>
                </c:pt>
                <c:pt idx="2" formatCode="General">
                  <c:v>14.6</c:v>
                </c:pt>
                <c:pt idx="3" formatCode="General">
                  <c:v>51.4</c:v>
                </c:pt>
                <c:pt idx="4" formatCode="General">
                  <c:v>26.4</c:v>
                </c:pt>
                <c:pt idx="5" formatCode="General">
                  <c:v>5.2</c:v>
                </c:pt>
                <c:pt idx="6" formatCode="General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A-4E12-A2E9-747BFBF52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61760"/>
        <c:axId val="71863296"/>
      </c:barChart>
      <c:catAx>
        <c:axId val="7186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63296"/>
        <c:crosses val="autoZero"/>
        <c:auto val="1"/>
        <c:lblAlgn val="ctr"/>
        <c:lblOffset val="100"/>
        <c:noMultiLvlLbl val="0"/>
      </c:catAx>
      <c:valAx>
        <c:axId val="71863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86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90708933647242596"/>
          <c:y val="0.30862299557927619"/>
          <c:w val="8.5757587704970356E-2"/>
          <c:h val="0.21772096371023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</a:t>
            </a:r>
            <a:r>
              <a:rPr lang="ru-RU" sz="1400" b="1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новые компетенции Вы освоили в ходе обучения на курсах повышения квалификации? (допускалось несколько ответов)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048574966264811E-2"/>
          <c:y val="0.21173436007445956"/>
          <c:w val="0.97190293459467769"/>
          <c:h val="0.56583061752828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Лист1!$B$200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Лист1!$A$201:$A$208</c:f>
              <c:strCache>
                <c:ptCount val="8"/>
                <c:pt idx="0">
                  <c:v>Новые методики и технологии преподавания предмета</c:v>
                </c:pt>
                <c:pt idx="1">
                  <c:v>Навыки использования в работе информационных технологий</c:v>
                </c:pt>
                <c:pt idx="2">
                  <c:v>Новые формы проектной и исследовательской деятельности школьников</c:v>
                </c:pt>
                <c:pt idx="3">
                  <c:v>Новые методы оценки учебных достижений школьников</c:v>
                </c:pt>
                <c:pt idx="4">
                  <c:v>Навыки межпредметного взаимодействия</c:v>
                </c:pt>
                <c:pt idx="5">
                  <c:v>Новые методы воспитания и социализации школьников</c:v>
                </c:pt>
                <c:pt idx="6">
                  <c:v>Новые формы административной работы</c:v>
                </c:pt>
                <c:pt idx="7">
                  <c:v>Другое</c:v>
                </c:pt>
              </c:strCache>
            </c:strRef>
          </c:cat>
          <c:val>
            <c:numRef>
              <c:f>Лист1!$B$201:$B$208</c:f>
              <c:numCache>
                <c:formatCode>General</c:formatCode>
                <c:ptCount val="8"/>
                <c:pt idx="0">
                  <c:v>75.599999999999994</c:v>
                </c:pt>
                <c:pt idx="1">
                  <c:v>63.7</c:v>
                </c:pt>
                <c:pt idx="2" formatCode="0.0">
                  <c:v>63</c:v>
                </c:pt>
                <c:pt idx="3">
                  <c:v>58.7</c:v>
                </c:pt>
                <c:pt idx="4">
                  <c:v>55.5</c:v>
                </c:pt>
                <c:pt idx="5">
                  <c:v>41.7</c:v>
                </c:pt>
                <c:pt idx="6">
                  <c:v>21.1</c:v>
                </c:pt>
                <c:pt idx="7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8-4CD3-8ABC-C349CA49EE79}"/>
            </c:ext>
          </c:extLst>
        </c:ser>
        <c:ser>
          <c:idx val="1"/>
          <c:order val="1"/>
          <c:tx>
            <c:strRef>
              <c:f>Лист1!$C$200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3396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Лист1!$A$201:$A$208</c:f>
              <c:strCache>
                <c:ptCount val="8"/>
                <c:pt idx="0">
                  <c:v>Новые методики и технологии преподавания предмета</c:v>
                </c:pt>
                <c:pt idx="1">
                  <c:v>Навыки использования в работе информационных технологий</c:v>
                </c:pt>
                <c:pt idx="2">
                  <c:v>Новые формы проектной и исследовательской деятельности школьников</c:v>
                </c:pt>
                <c:pt idx="3">
                  <c:v>Новые методы оценки учебных достижений школьников</c:v>
                </c:pt>
                <c:pt idx="4">
                  <c:v>Навыки межпредметного взаимодействия</c:v>
                </c:pt>
                <c:pt idx="5">
                  <c:v>Новые методы воспитания и социализации школьников</c:v>
                </c:pt>
                <c:pt idx="6">
                  <c:v>Новые формы административной работы</c:v>
                </c:pt>
                <c:pt idx="7">
                  <c:v>Другое</c:v>
                </c:pt>
              </c:strCache>
            </c:strRef>
          </c:cat>
          <c:val>
            <c:numRef>
              <c:f>Лист1!$C$201:$C$208</c:f>
              <c:numCache>
                <c:formatCode>General</c:formatCode>
                <c:ptCount val="8"/>
                <c:pt idx="0">
                  <c:v>71.400000000000006</c:v>
                </c:pt>
                <c:pt idx="1">
                  <c:v>63.3</c:v>
                </c:pt>
                <c:pt idx="2">
                  <c:v>57.6</c:v>
                </c:pt>
                <c:pt idx="3">
                  <c:v>54.9</c:v>
                </c:pt>
                <c:pt idx="4">
                  <c:v>57.2</c:v>
                </c:pt>
                <c:pt idx="5" formatCode="0.0">
                  <c:v>44</c:v>
                </c:pt>
                <c:pt idx="6">
                  <c:v>18.3</c:v>
                </c:pt>
                <c:pt idx="7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8-4CD3-8ABC-C349CA49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138872"/>
        <c:axId val="235141168"/>
      </c:barChart>
      <c:catAx>
        <c:axId val="23513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141168"/>
        <c:crosses val="autoZero"/>
        <c:auto val="1"/>
        <c:lblAlgn val="ctr"/>
        <c:lblOffset val="100"/>
        <c:noMultiLvlLbl val="0"/>
      </c:catAx>
      <c:valAx>
        <c:axId val="235141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513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8493278912169882"/>
          <c:y val="0.17567656140156601"/>
          <c:w val="9.5057794682444366E-2"/>
          <c:h val="0.19484277434954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 ли</a:t>
            </a:r>
            <a:r>
              <a:rPr lang="ru-RU" sz="1200" b="1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 самостоятельно оплачивать курсы повышения квалификации?</a:t>
            </a: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4865625772131313"/>
          <c:y val="1.5807207207207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348807722250606E-2"/>
          <c:y val="0.28444558606135673"/>
          <c:w val="0.54686267254762622"/>
          <c:h val="0.482213492014755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Лист1!$A$129</c:f>
              <c:strCache>
                <c:ptCount val="1"/>
                <c:pt idx="0">
                  <c:v>Готовы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Лист1!$B$128:$C$128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Лист1!$B$129:$C$129</c:f>
              <c:numCache>
                <c:formatCode>0.0</c:formatCode>
                <c:ptCount val="2"/>
                <c:pt idx="0">
                  <c:v>16.2</c:v>
                </c:pt>
                <c:pt idx="1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2-48E8-9A4A-83A02DA85C1A}"/>
            </c:ext>
          </c:extLst>
        </c:ser>
        <c:ser>
          <c:idx val="1"/>
          <c:order val="1"/>
          <c:tx>
            <c:strRef>
              <c:f>Лист1!$A$130</c:f>
              <c:strCache>
                <c:ptCount val="1"/>
                <c:pt idx="0">
                  <c:v>Возможно, готовы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Лист1!$B$128:$C$128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Лист1!$B$130:$C$130</c:f>
              <c:numCache>
                <c:formatCode>0.0</c:formatCode>
                <c:ptCount val="2"/>
                <c:pt idx="0">
                  <c:v>34.5</c:v>
                </c:pt>
                <c:pt idx="1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2-48E8-9A4A-83A02DA85C1A}"/>
            </c:ext>
          </c:extLst>
        </c:ser>
        <c:ser>
          <c:idx val="2"/>
          <c:order val="2"/>
          <c:tx>
            <c:strRef>
              <c:f>Лист1!$A$131</c:f>
              <c:strCache>
                <c:ptCount val="1"/>
                <c:pt idx="0">
                  <c:v>Не готовы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Лист1!$B$128:$C$128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Лист1!$B$131:$C$131</c:f>
              <c:numCache>
                <c:formatCode>0.0</c:formatCode>
                <c:ptCount val="2"/>
                <c:pt idx="0">
                  <c:v>49.3</c:v>
                </c:pt>
                <c:pt idx="1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42-48E8-9A4A-83A02DA85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434192"/>
        <c:axId val="465429600"/>
      </c:barChart>
      <c:catAx>
        <c:axId val="4654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429600"/>
        <c:crosses val="autoZero"/>
        <c:auto val="1"/>
        <c:lblAlgn val="ctr"/>
        <c:lblOffset val="100"/>
        <c:noMultiLvlLbl val="0"/>
      </c:catAx>
      <c:valAx>
        <c:axId val="465429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543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61754817285976"/>
          <c:y val="0.37851016731016729"/>
          <c:w val="0.36174617216579208"/>
          <c:h val="0.54553436293436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Запрос семей</a:t>
            </a:r>
            <a:endParaRPr lang="ru-RU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/>
                </a:solidFill>
              </a:defRPr>
            </a:pPr>
            <a:endParaRPr lang="ru-RU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13007950426009"/>
          <c:y val="4.4012528229447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824052324685319"/>
          <c:y val="0.1968637368541086"/>
          <c:w val="0.6533053437909182"/>
          <c:h val="0.526126054856941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Лист1!$A$155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Лист1!$B$154:$F$154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Лист1!$B$155:$F$155</c:f>
              <c:numCache>
                <c:formatCode>General</c:formatCode>
                <c:ptCount val="5"/>
                <c:pt idx="0">
                  <c:v>65.7</c:v>
                </c:pt>
                <c:pt idx="1">
                  <c:v>66.2</c:v>
                </c:pt>
                <c:pt idx="2">
                  <c:v>65.8</c:v>
                </c:pt>
                <c:pt idx="3">
                  <c:v>72.099999999999994</c:v>
                </c:pt>
                <c:pt idx="4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4-4B18-83B6-8AEB12722EB8}"/>
            </c:ext>
          </c:extLst>
        </c:ser>
        <c:ser>
          <c:idx val="1"/>
          <c:order val="1"/>
          <c:tx>
            <c:strRef>
              <c:f>Лист1!$A$156</c:f>
              <c:strCache>
                <c:ptCount val="1"/>
                <c:pt idx="0">
                  <c:v>Достаточно важно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Лист1!$B$154:$F$154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Лист1!$B$156:$F$156</c:f>
              <c:numCache>
                <c:formatCode>General</c:formatCode>
                <c:ptCount val="5"/>
                <c:pt idx="0">
                  <c:v>29.8</c:v>
                </c:pt>
                <c:pt idx="1">
                  <c:v>30.9</c:v>
                </c:pt>
                <c:pt idx="2" formatCode="0.0">
                  <c:v>26</c:v>
                </c:pt>
                <c:pt idx="3">
                  <c:v>23.5</c:v>
                </c:pt>
                <c:pt idx="4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4-4B18-83B6-8AEB12722EB8}"/>
            </c:ext>
          </c:extLst>
        </c:ser>
        <c:ser>
          <c:idx val="2"/>
          <c:order val="2"/>
          <c:tx>
            <c:strRef>
              <c:f>Лист1!$A$157</c:f>
              <c:strCache>
                <c:ptCount val="1"/>
                <c:pt idx="0">
                  <c:v>Важно лишь 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Лист1!$B$154:$F$154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Лист1!$B$157:$F$157</c:f>
              <c:numCache>
                <c:formatCode>General</c:formatCode>
                <c:ptCount val="5"/>
                <c:pt idx="0">
                  <c:v>3.9</c:v>
                </c:pt>
                <c:pt idx="1">
                  <c:v>2.5</c:v>
                </c:pt>
                <c:pt idx="2">
                  <c:v>5.5</c:v>
                </c:pt>
                <c:pt idx="3">
                  <c:v>3.7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C4-4B18-83B6-8AEB12722EB8}"/>
            </c:ext>
          </c:extLst>
        </c:ser>
        <c:ser>
          <c:idx val="3"/>
          <c:order val="3"/>
          <c:tx>
            <c:strRef>
              <c:f>Лист1!$A$158</c:f>
              <c:strCache>
                <c:ptCount val="1"/>
                <c:pt idx="0">
                  <c:v>Совсем не важно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Лист1!$B$154:$F$154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Лист1!$B$158:$F$158</c:f>
              <c:numCache>
                <c:formatCode>General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2.7</c:v>
                </c:pt>
                <c:pt idx="3">
                  <c:v>0.7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4-4B18-83B6-8AEB12722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827752"/>
        <c:axId val="229828408"/>
      </c:barChart>
      <c:catAx>
        <c:axId val="22982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828408"/>
        <c:crosses val="autoZero"/>
        <c:auto val="1"/>
        <c:lblAlgn val="ctr"/>
        <c:lblOffset val="100"/>
        <c:noMultiLvlLbl val="0"/>
      </c:catAx>
      <c:valAx>
        <c:axId val="229828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2982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8474691124838613"/>
          <c:w val="0.28547991012686563"/>
          <c:h val="0.61850660676606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Какие </a:t>
            </a: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платные услуги оказываются в Вашей школе? </a:t>
            </a:r>
            <a:br>
              <a:rPr lang="ru-RU" sz="18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(допускалось несколько ответов)</a:t>
            </a:r>
          </a:p>
        </c:rich>
      </c:tx>
      <c:layout>
        <c:manualLayout>
          <c:xMode val="edge"/>
          <c:yMode val="edge"/>
          <c:x val="0.121552604698672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811967524806048E-2"/>
          <c:y val="0.16789648651565978"/>
          <c:w val="0.91843025935463007"/>
          <c:h val="0.571630367996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Лист1!$A$241:$A$246</c:f>
              <c:strCache>
                <c:ptCount val="6"/>
                <c:pt idx="0">
                  <c:v>Дополнительная подготовка по обязательным предметам в рамках ГИА-9 и ГИА-11</c:v>
                </c:pt>
                <c:pt idx="1">
                  <c:v>Дополнительная подготовка по другим школьным предметам</c:v>
                </c:pt>
                <c:pt idx="2">
                  <c:v>Подготовка по предметам, не включенным в школьную программу</c:v>
                </c:pt>
                <c:pt idx="3">
                  <c:v>Спортивные занятия</c:v>
                </c:pt>
                <c:pt idx="4">
                  <c:v>Другое (в т.ч. подготовка к поступлению в школу)</c:v>
                </c:pt>
                <c:pt idx="5">
                  <c:v>Ваша школа не оказывает платных услуг</c:v>
                </c:pt>
              </c:strCache>
            </c:strRef>
          </c:cat>
          <c:val>
            <c:numRef>
              <c:f>Лист1!$B$241:$B$246</c:f>
              <c:numCache>
                <c:formatCode>General</c:formatCode>
                <c:ptCount val="6"/>
                <c:pt idx="0">
                  <c:v>12.7</c:v>
                </c:pt>
                <c:pt idx="1">
                  <c:v>15.9</c:v>
                </c:pt>
                <c:pt idx="2">
                  <c:v>27.4</c:v>
                </c:pt>
                <c:pt idx="3">
                  <c:v>22.9</c:v>
                </c:pt>
                <c:pt idx="4">
                  <c:v>38.9</c:v>
                </c:pt>
                <c:pt idx="5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A-45D5-9854-AE4933E3B8C5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3396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Лист1!$A$241:$A$246</c:f>
              <c:strCache>
                <c:ptCount val="6"/>
                <c:pt idx="0">
                  <c:v>Дополнительная подготовка по обязательным предметам в рамках ГИА-9 и ГИА-11</c:v>
                </c:pt>
                <c:pt idx="1">
                  <c:v>Дополнительная подготовка по другим школьным предметам</c:v>
                </c:pt>
                <c:pt idx="2">
                  <c:v>Подготовка по предметам, не включенным в школьную программу</c:v>
                </c:pt>
                <c:pt idx="3">
                  <c:v>Спортивные занятия</c:v>
                </c:pt>
                <c:pt idx="4">
                  <c:v>Другое (в т.ч. подготовка к поступлению в школу)</c:v>
                </c:pt>
                <c:pt idx="5">
                  <c:v>Ваша школа не оказывает платных услуг</c:v>
                </c:pt>
              </c:strCache>
            </c:strRef>
          </c:cat>
          <c:val>
            <c:numRef>
              <c:f>Лист1!$C$241:$C$246</c:f>
              <c:numCache>
                <c:formatCode>General</c:formatCode>
                <c:ptCount val="6"/>
                <c:pt idx="0">
                  <c:v>14.8</c:v>
                </c:pt>
                <c:pt idx="1">
                  <c:v>16.399999999999999</c:v>
                </c:pt>
                <c:pt idx="2">
                  <c:v>14.8</c:v>
                </c:pt>
                <c:pt idx="3" formatCode="0.0">
                  <c:v>9</c:v>
                </c:pt>
                <c:pt idx="4">
                  <c:v>35.200000000000003</c:v>
                </c:pt>
                <c:pt idx="5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A-45D5-9854-AE4933E3B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100080"/>
        <c:axId val="504104016"/>
      </c:barChart>
      <c:catAx>
        <c:axId val="50410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104016"/>
        <c:crosses val="autoZero"/>
        <c:auto val="1"/>
        <c:lblAlgn val="ctr"/>
        <c:lblOffset val="100"/>
        <c:noMultiLvlLbl val="0"/>
      </c:catAx>
      <c:valAx>
        <c:axId val="504104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410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Мнение родителей школьников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5097952998941688"/>
          <c:y val="3.4921778465936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102958754685335"/>
          <c:y val="0.19902139027674698"/>
          <c:w val="0.64885933909206706"/>
          <c:h val="0.524832334217168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Лист1!$A$131</c:f>
              <c:strCache>
                <c:ptCount val="1"/>
                <c:pt idx="0">
                  <c:v>В высокой степени</c:v>
                </c:pt>
              </c:strCache>
            </c:strRef>
          </c:tx>
          <c:spPr>
            <a:solidFill>
              <a:srgbClr val="0091C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Лист1!$B$130:$F$130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Лист1!$B$131:$F$131</c:f>
              <c:numCache>
                <c:formatCode>General</c:formatCode>
                <c:ptCount val="5"/>
                <c:pt idx="0">
                  <c:v>41.2</c:v>
                </c:pt>
                <c:pt idx="1">
                  <c:v>40.799999999999997</c:v>
                </c:pt>
                <c:pt idx="2">
                  <c:v>41.2</c:v>
                </c:pt>
                <c:pt idx="3">
                  <c:v>45.4</c:v>
                </c:pt>
                <c:pt idx="4">
                  <c:v>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0-463F-A490-F547D084E3C4}"/>
            </c:ext>
          </c:extLst>
        </c:ser>
        <c:ser>
          <c:idx val="1"/>
          <c:order val="1"/>
          <c:tx>
            <c:strRef>
              <c:f>Лист1!$A$132</c:f>
              <c:strCache>
                <c:ptCount val="1"/>
                <c:pt idx="0">
                  <c:v>В некоторой степени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Лист1!$B$130:$F$130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Лист1!$B$132:$F$132</c:f>
              <c:numCache>
                <c:formatCode>General</c:formatCode>
                <c:ptCount val="5"/>
                <c:pt idx="0">
                  <c:v>46.7</c:v>
                </c:pt>
                <c:pt idx="1">
                  <c:v>44.4</c:v>
                </c:pt>
                <c:pt idx="2">
                  <c:v>42.8</c:v>
                </c:pt>
                <c:pt idx="3">
                  <c:v>40.200000000000003</c:v>
                </c:pt>
                <c:pt idx="4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0-463F-A490-F547D084E3C4}"/>
            </c:ext>
          </c:extLst>
        </c:ser>
        <c:ser>
          <c:idx val="2"/>
          <c:order val="2"/>
          <c:tx>
            <c:strRef>
              <c:f>Лист1!$A$133</c:f>
              <c:strCache>
                <c:ptCount val="1"/>
                <c:pt idx="0">
                  <c:v>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Лист1!$B$130:$F$130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Лист1!$B$133:$F$133</c:f>
              <c:numCache>
                <c:formatCode>General</c:formatCode>
                <c:ptCount val="5"/>
                <c:pt idx="0">
                  <c:v>10.3</c:v>
                </c:pt>
                <c:pt idx="1">
                  <c:v>11.8</c:v>
                </c:pt>
                <c:pt idx="2">
                  <c:v>9.3000000000000007</c:v>
                </c:pt>
                <c:pt idx="3">
                  <c:v>11.8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0-463F-A490-F547D084E3C4}"/>
            </c:ext>
          </c:extLst>
        </c:ser>
        <c:ser>
          <c:idx val="3"/>
          <c:order val="3"/>
          <c:tx>
            <c:strRef>
              <c:f>Лист1!$A$134</c:f>
              <c:strCache>
                <c:ptCount val="1"/>
                <c:pt idx="0">
                  <c:v>Не позволяет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1.1786795598346402E-16"/>
                  <c:y val="-3.95391025177927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26-4011-9EB2-EF28D88FB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Лист1!$B$130:$F$130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Лист1!$B$134:$F$134</c:f>
              <c:numCache>
                <c:formatCode>0.0</c:formatCode>
                <c:ptCount val="5"/>
                <c:pt idx="0" formatCode="General">
                  <c:v>1.8</c:v>
                </c:pt>
                <c:pt idx="1">
                  <c:v>3</c:v>
                </c:pt>
                <c:pt idx="2" formatCode="General">
                  <c:v>6.7</c:v>
                </c:pt>
                <c:pt idx="3" formatCode="General">
                  <c:v>2.6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0-463F-A490-F547D084E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771608"/>
        <c:axId val="232769640"/>
      </c:barChart>
      <c:catAx>
        <c:axId val="23277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69640"/>
        <c:crosses val="autoZero"/>
        <c:auto val="1"/>
        <c:lblAlgn val="ctr"/>
        <c:lblOffset val="100"/>
        <c:noMultiLvlLbl val="0"/>
      </c:catAx>
      <c:valAx>
        <c:axId val="2327696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277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74043233107651E-2"/>
          <c:y val="0.18434251115208108"/>
          <c:w val="0.31518858056286525"/>
          <c:h val="0.58327483400948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Мнение учителей</a:t>
            </a:r>
            <a:endParaRPr lang="ru-RU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/>
                </a:solidFill>
              </a:defRPr>
            </a:pPr>
            <a:endParaRPr lang="ru-RU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05376421634875"/>
          <c:y val="0.21287824544753575"/>
          <c:w val="0.80208334158756456"/>
          <c:h val="0.591692235981177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Лист1!$A$58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Лист1!$B$58:$E$58</c:f>
              <c:numCache>
                <c:formatCode>General</c:formatCode>
                <c:ptCount val="4"/>
                <c:pt idx="0">
                  <c:v>22.7</c:v>
                </c:pt>
                <c:pt idx="1">
                  <c:v>30.2</c:v>
                </c:pt>
                <c:pt idx="2">
                  <c:v>27.6</c:v>
                </c:pt>
                <c:pt idx="3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62D-873D-A3B135004C11}"/>
            </c:ext>
          </c:extLst>
        </c:ser>
        <c:ser>
          <c:idx val="1"/>
          <c:order val="1"/>
          <c:tx>
            <c:strRef>
              <c:f>Лист1!$A$59</c:f>
              <c:strCache>
                <c:ptCount val="1"/>
                <c:pt idx="0">
                  <c:v>Достаточно важно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Лист1!$B$59:$E$59</c:f>
              <c:numCache>
                <c:formatCode>General</c:formatCode>
                <c:ptCount val="4"/>
                <c:pt idx="0">
                  <c:v>52.7</c:v>
                </c:pt>
                <c:pt idx="1">
                  <c:v>47.8</c:v>
                </c:pt>
                <c:pt idx="2">
                  <c:v>50.6</c:v>
                </c:pt>
                <c:pt idx="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62D-873D-A3B135004C11}"/>
            </c:ext>
          </c:extLst>
        </c:ser>
        <c:ser>
          <c:idx val="2"/>
          <c:order val="2"/>
          <c:tx>
            <c:strRef>
              <c:f>Лист1!$A$60</c:f>
              <c:strCache>
                <c:ptCount val="1"/>
                <c:pt idx="0">
                  <c:v>Важно лишь 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Лист1!$B$60:$E$60</c:f>
              <c:numCache>
                <c:formatCode>0.0</c:formatCode>
                <c:ptCount val="4"/>
                <c:pt idx="0" formatCode="General">
                  <c:v>21.5</c:v>
                </c:pt>
                <c:pt idx="1">
                  <c:v>19</c:v>
                </c:pt>
                <c:pt idx="2" formatCode="General">
                  <c:v>17.2</c:v>
                </c:pt>
                <c:pt idx="3" formatCode="General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1D-462D-873D-A3B135004C11}"/>
            </c:ext>
          </c:extLst>
        </c:ser>
        <c:ser>
          <c:idx val="3"/>
          <c:order val="3"/>
          <c:tx>
            <c:strRef>
              <c:f>Лист1!$A$61</c:f>
              <c:strCache>
                <c:ptCount val="1"/>
                <c:pt idx="0">
                  <c:v>Совсем не важно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9947500377942306E-2"/>
                  <c:y val="-2.8299459666796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13-4A21-B3BA-30F8EDDCA0EA}"/>
                </c:ext>
              </c:extLst>
            </c:dLbl>
            <c:dLbl>
              <c:idx val="3"/>
              <c:layout>
                <c:manualLayout>
                  <c:x val="-9.142498724964792E-17"/>
                  <c:y val="-2.9778723963944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13-4A21-B3BA-30F8EDDCA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Лист1!$B$61:$E$61</c:f>
              <c:numCache>
                <c:formatCode>0.0</c:formatCode>
                <c:ptCount val="4"/>
                <c:pt idx="0" formatCode="General">
                  <c:v>3.1</c:v>
                </c:pt>
                <c:pt idx="1">
                  <c:v>3</c:v>
                </c:pt>
                <c:pt idx="2" formatCode="General">
                  <c:v>4.5999999999999996</c:v>
                </c:pt>
                <c:pt idx="3" formatCode="General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1D-462D-873D-A3B1350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952192"/>
        <c:axId val="512951536"/>
      </c:barChart>
      <c:catAx>
        <c:axId val="5129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951536"/>
        <c:crosses val="autoZero"/>
        <c:auto val="1"/>
        <c:lblAlgn val="ctr"/>
        <c:lblOffset val="100"/>
        <c:noMultiLvlLbl val="0"/>
      </c:catAx>
      <c:valAx>
        <c:axId val="5129515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1295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Запрос домохозяйств</a:t>
            </a:r>
            <a:endParaRPr lang="ru-R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122507362024798"/>
          <c:y val="0.22278997061007821"/>
          <c:w val="0.65161275794838502"/>
          <c:h val="0.575470132811848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Лист1!$A$163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Лист1!$B$162:$F$162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Лист1!$B$163:$F$163</c:f>
              <c:numCache>
                <c:formatCode>0.0</c:formatCode>
                <c:ptCount val="5"/>
                <c:pt idx="0" formatCode="General">
                  <c:v>61.5</c:v>
                </c:pt>
                <c:pt idx="1">
                  <c:v>66</c:v>
                </c:pt>
                <c:pt idx="2" formatCode="General">
                  <c:v>63.2</c:v>
                </c:pt>
                <c:pt idx="3" formatCode="General">
                  <c:v>69.599999999999994</c:v>
                </c:pt>
                <c:pt idx="4" formatCode="General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9-4323-98FA-D6E05F742F9D}"/>
            </c:ext>
          </c:extLst>
        </c:ser>
        <c:ser>
          <c:idx val="1"/>
          <c:order val="1"/>
          <c:tx>
            <c:strRef>
              <c:f>Лист1!$A$164</c:f>
              <c:strCache>
                <c:ptCount val="1"/>
                <c:pt idx="0">
                  <c:v>Достаточно важно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Лист1!$B$162:$F$162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Лист1!$B$164:$F$164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32.200000000000003</c:v>
                </c:pt>
                <c:pt idx="2">
                  <c:v>33.4</c:v>
                </c:pt>
                <c:pt idx="3">
                  <c:v>28.1</c:v>
                </c:pt>
                <c:pt idx="4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9-4323-98FA-D6E05F742F9D}"/>
            </c:ext>
          </c:extLst>
        </c:ser>
        <c:ser>
          <c:idx val="2"/>
          <c:order val="2"/>
          <c:tx>
            <c:strRef>
              <c:f>Лист1!$A$165</c:f>
              <c:strCache>
                <c:ptCount val="1"/>
                <c:pt idx="0">
                  <c:v>Важно лишь 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Лист1!$B$162:$F$162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Лист1!$B$165:$F$165</c:f>
              <c:numCache>
                <c:formatCode>General</c:formatCode>
                <c:ptCount val="5"/>
                <c:pt idx="0">
                  <c:v>2.1</c:v>
                </c:pt>
                <c:pt idx="1">
                  <c:v>1.7</c:v>
                </c:pt>
                <c:pt idx="2">
                  <c:v>2.7</c:v>
                </c:pt>
                <c:pt idx="3">
                  <c:v>1.8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9-4323-98FA-D6E05F742F9D}"/>
            </c:ext>
          </c:extLst>
        </c:ser>
        <c:ser>
          <c:idx val="3"/>
          <c:order val="3"/>
          <c:tx>
            <c:strRef>
              <c:f>Лист1!$A$166</c:f>
              <c:strCache>
                <c:ptCount val="1"/>
                <c:pt idx="0">
                  <c:v>Совсем не важно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Лист1!$B$162:$F$162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Лист1!$B$166:$F$166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0.7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69-4323-98FA-D6E05F742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080096"/>
        <c:axId val="233080752"/>
      </c:barChart>
      <c:catAx>
        <c:axId val="2330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080752"/>
        <c:crosses val="autoZero"/>
        <c:auto val="1"/>
        <c:lblAlgn val="ctr"/>
        <c:lblOffset val="100"/>
        <c:noMultiLvlLbl val="0"/>
      </c:catAx>
      <c:valAx>
        <c:axId val="233080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08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0656621647613155"/>
          <c:w val="0.33149663601510748"/>
          <c:h val="0.64309474418165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 b="1" i="0" u="none" strike="noStrike" kern="1200" spc="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Мнение родителей школьников</a:t>
            </a:r>
            <a:endParaRPr lang="ru-RU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b="1" dirty="0" smtClean="0">
                <a:solidFill>
                  <a:prstClr val="black"/>
                </a:solidFill>
                <a:effectLst/>
              </a:defRPr>
            </a:pPr>
            <a:endParaRPr lang="ru-RU" sz="1400" b="1" i="0" u="none" strike="noStrike" kern="1200" spc="0" baseline="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400" b="1" i="0" u="none" strike="noStrike" kern="1200" spc="0" baseline="0" dirty="0" smtClean="0">
              <a:solidFill>
                <a:prstClr val="black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106069160964219"/>
          <c:y val="0.22495426142625105"/>
          <c:w val="0.63304920259226671"/>
          <c:h val="0.566640462203799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Лист1!$A$139</c:f>
              <c:strCache>
                <c:ptCount val="1"/>
                <c:pt idx="0">
                  <c:v>В высокой степени</c:v>
                </c:pt>
              </c:strCache>
            </c:strRef>
          </c:tx>
          <c:spPr>
            <a:solidFill>
              <a:srgbClr val="0091C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Лист1!$B$138:$F$138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Лист1!$B$139:$F$139</c:f>
              <c:numCache>
                <c:formatCode>General</c:formatCode>
                <c:ptCount val="5"/>
                <c:pt idx="0" formatCode="0.0">
                  <c:v>43</c:v>
                </c:pt>
                <c:pt idx="1">
                  <c:v>44.9</c:v>
                </c:pt>
                <c:pt idx="2">
                  <c:v>44.8</c:v>
                </c:pt>
                <c:pt idx="3" formatCode="0.0">
                  <c:v>48</c:v>
                </c:pt>
                <c:pt idx="4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A-4577-9E0C-3BD85ED1F046}"/>
            </c:ext>
          </c:extLst>
        </c:ser>
        <c:ser>
          <c:idx val="1"/>
          <c:order val="1"/>
          <c:tx>
            <c:strRef>
              <c:f>Лист1!$A$140</c:f>
              <c:strCache>
                <c:ptCount val="1"/>
                <c:pt idx="0">
                  <c:v>В некоторой степени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Лист1!$B$138:$F$138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Лист1!$B$140:$F$140</c:f>
              <c:numCache>
                <c:formatCode>0.0</c:formatCode>
                <c:ptCount val="5"/>
                <c:pt idx="0" formatCode="General">
                  <c:v>51.8</c:v>
                </c:pt>
                <c:pt idx="1">
                  <c:v>48</c:v>
                </c:pt>
                <c:pt idx="2">
                  <c:v>48</c:v>
                </c:pt>
                <c:pt idx="3" formatCode="General">
                  <c:v>42.3</c:v>
                </c:pt>
                <c:pt idx="4" formatCode="General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A-4577-9E0C-3BD85ED1F046}"/>
            </c:ext>
          </c:extLst>
        </c:ser>
        <c:ser>
          <c:idx val="2"/>
          <c:order val="2"/>
          <c:tx>
            <c:strRef>
              <c:f>Лист1!$A$141</c:f>
              <c:strCache>
                <c:ptCount val="1"/>
                <c:pt idx="0">
                  <c:v>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Лист1!$B$138:$F$138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Лист1!$B$141:$F$141</c:f>
              <c:numCache>
                <c:formatCode>General</c:formatCode>
                <c:ptCount val="5"/>
                <c:pt idx="0">
                  <c:v>4.8</c:v>
                </c:pt>
                <c:pt idx="1">
                  <c:v>6.8</c:v>
                </c:pt>
                <c:pt idx="2">
                  <c:v>6.2</c:v>
                </c:pt>
                <c:pt idx="3">
                  <c:v>8.3000000000000007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5A-4577-9E0C-3BD85ED1F046}"/>
            </c:ext>
          </c:extLst>
        </c:ser>
        <c:ser>
          <c:idx val="3"/>
          <c:order val="3"/>
          <c:tx>
            <c:strRef>
              <c:f>Лист1!$A$142</c:f>
              <c:strCache>
                <c:ptCount val="1"/>
                <c:pt idx="0">
                  <c:v>Не позволяет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1328276542833235E-2"/>
                  <c:y val="-4.7772037006922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764481559191E-2"/>
                      <c:h val="4.26510199246664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41C-47E0-A726-447896688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Лист1!$B$138:$F$138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Лист1!$B$142:$F$142</c:f>
              <c:numCache>
                <c:formatCode>General</c:formatCode>
                <c:ptCount val="5"/>
                <c:pt idx="0">
                  <c:v>0.4</c:v>
                </c:pt>
                <c:pt idx="1">
                  <c:v>0.3</c:v>
                </c:pt>
                <c:pt idx="2" formatCode="0.0">
                  <c:v>1</c:v>
                </c:pt>
                <c:pt idx="3">
                  <c:v>1.4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5A-4577-9E0C-3BD85ED1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226472"/>
        <c:axId val="501223192"/>
      </c:barChart>
      <c:catAx>
        <c:axId val="5012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223192"/>
        <c:crosses val="autoZero"/>
        <c:auto val="1"/>
        <c:lblAlgn val="ctr"/>
        <c:lblOffset val="100"/>
        <c:noMultiLvlLbl val="0"/>
      </c:catAx>
      <c:valAx>
        <c:axId val="501223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0122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9099789529527364"/>
          <c:w val="0.35466137130088193"/>
          <c:h val="0.629116577088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Мнение учителей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26925482708677495"/>
          <c:y val="3.9387579989868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258272379353303E-2"/>
          <c:y val="0.2229228478977783"/>
          <c:w val="0.86684610240268656"/>
          <c:h val="0.595263152453711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Лист1!$A$67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Лист1!$B$66:$E$66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Лист1!$B$67:$E$67</c:f>
              <c:numCache>
                <c:formatCode>General</c:formatCode>
                <c:ptCount val="4"/>
                <c:pt idx="0">
                  <c:v>13.1</c:v>
                </c:pt>
                <c:pt idx="1">
                  <c:v>15.2</c:v>
                </c:pt>
                <c:pt idx="2">
                  <c:v>16.8</c:v>
                </c:pt>
                <c:pt idx="3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7-410F-B9D3-CD730B21A339}"/>
            </c:ext>
          </c:extLst>
        </c:ser>
        <c:ser>
          <c:idx val="1"/>
          <c:order val="1"/>
          <c:tx>
            <c:strRef>
              <c:f>Лист1!$A$68</c:f>
              <c:strCache>
                <c:ptCount val="1"/>
                <c:pt idx="0">
                  <c:v>Достаточно важно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Лист1!$B$66:$E$66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Лист1!$B$68:$E$68</c:f>
              <c:numCache>
                <c:formatCode>General</c:formatCode>
                <c:ptCount val="4"/>
                <c:pt idx="0">
                  <c:v>41.1</c:v>
                </c:pt>
                <c:pt idx="1">
                  <c:v>43.6</c:v>
                </c:pt>
                <c:pt idx="2">
                  <c:v>42.4</c:v>
                </c:pt>
                <c:pt idx="3" formatCode="0.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7-410F-B9D3-CD730B21A339}"/>
            </c:ext>
          </c:extLst>
        </c:ser>
        <c:ser>
          <c:idx val="2"/>
          <c:order val="2"/>
          <c:tx>
            <c:strRef>
              <c:f>Лист1!$A$69</c:f>
              <c:strCache>
                <c:ptCount val="1"/>
                <c:pt idx="0">
                  <c:v>Важно лишь 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Лист1!$B$66:$E$66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Лист1!$B$69:$E$69</c:f>
              <c:numCache>
                <c:formatCode>General</c:formatCode>
                <c:ptCount val="4"/>
                <c:pt idx="0">
                  <c:v>38.1</c:v>
                </c:pt>
                <c:pt idx="1">
                  <c:v>33.6</c:v>
                </c:pt>
                <c:pt idx="2" formatCode="0.0">
                  <c:v>32</c:v>
                </c:pt>
                <c:pt idx="3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7-410F-B9D3-CD730B21A339}"/>
            </c:ext>
          </c:extLst>
        </c:ser>
        <c:ser>
          <c:idx val="3"/>
          <c:order val="3"/>
          <c:tx>
            <c:strRef>
              <c:f>Лист1!$A$70</c:f>
              <c:strCache>
                <c:ptCount val="1"/>
                <c:pt idx="0">
                  <c:v>Совсем не важно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4280401633702551E-3"/>
                  <c:y val="-4.5986033432922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5-48D0-BF72-D4D0E7C3FF53}"/>
                </c:ext>
              </c:extLst>
            </c:dLbl>
            <c:dLbl>
              <c:idx val="1"/>
              <c:layout>
                <c:manualLayout>
                  <c:x val="0"/>
                  <c:y val="-4.6283766321034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25-48D0-BF72-D4D0E7C3FF53}"/>
                </c:ext>
              </c:extLst>
            </c:dLbl>
            <c:dLbl>
              <c:idx val="2"/>
              <c:layout>
                <c:manualLayout>
                  <c:x val="-8.8560803267406316E-3"/>
                  <c:y val="-4.9276602123414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25-48D0-BF72-D4D0E7C3FF53}"/>
                </c:ext>
              </c:extLst>
            </c:dLbl>
            <c:dLbl>
              <c:idx val="3"/>
              <c:layout>
                <c:manualLayout>
                  <c:x val="0"/>
                  <c:y val="-4.8375391549761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25-48D0-BF72-D4D0E7C3F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Лист1!$B$66:$E$66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Лист1!$B$70:$E$70</c:f>
              <c:numCache>
                <c:formatCode>General</c:formatCode>
                <c:ptCount val="4"/>
                <c:pt idx="0">
                  <c:v>7.7</c:v>
                </c:pt>
                <c:pt idx="1">
                  <c:v>7.6</c:v>
                </c:pt>
                <c:pt idx="2">
                  <c:v>8.8000000000000007</c:v>
                </c:pt>
                <c:pt idx="3" formatCode="0.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7-410F-B9D3-CD730B21A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955144"/>
        <c:axId val="512966296"/>
      </c:barChart>
      <c:catAx>
        <c:axId val="51295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966296"/>
        <c:crosses val="autoZero"/>
        <c:auto val="1"/>
        <c:lblAlgn val="ctr"/>
        <c:lblOffset val="100"/>
        <c:noMultiLvlLbl val="0"/>
      </c:catAx>
      <c:valAx>
        <c:axId val="512966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1295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Запрос семей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39478390314231337"/>
          <c:y val="4.8059308804829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615080472119927"/>
          <c:y val="0.23430854638120147"/>
          <c:w val="0.64529779709515278"/>
          <c:h val="0.563951577053891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Лист1!$A$171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Лист1!$B$170:$F$170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Лист1!$B$171:$F$171</c:f>
              <c:numCache>
                <c:formatCode>General</c:formatCode>
                <c:ptCount val="5"/>
                <c:pt idx="0">
                  <c:v>46.3</c:v>
                </c:pt>
                <c:pt idx="1">
                  <c:v>53.2</c:v>
                </c:pt>
                <c:pt idx="2">
                  <c:v>52.2</c:v>
                </c:pt>
                <c:pt idx="3">
                  <c:v>51.4</c:v>
                </c:pt>
                <c:pt idx="4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2-4D2F-B40D-1AE297B479D5}"/>
            </c:ext>
          </c:extLst>
        </c:ser>
        <c:ser>
          <c:idx val="1"/>
          <c:order val="1"/>
          <c:tx>
            <c:strRef>
              <c:f>Лист1!$A$172</c:f>
              <c:strCache>
                <c:ptCount val="1"/>
                <c:pt idx="0">
                  <c:v>Достаточно важно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Лист1!$B$170:$F$170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Лист1!$B$172:$F$172</c:f>
              <c:numCache>
                <c:formatCode>General</c:formatCode>
                <c:ptCount val="5"/>
                <c:pt idx="0" formatCode="0.0">
                  <c:v>42</c:v>
                </c:pt>
                <c:pt idx="1">
                  <c:v>38.5</c:v>
                </c:pt>
                <c:pt idx="2">
                  <c:v>37.6</c:v>
                </c:pt>
                <c:pt idx="3">
                  <c:v>39.1</c:v>
                </c:pt>
                <c:pt idx="4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2-4D2F-B40D-1AE297B479D5}"/>
            </c:ext>
          </c:extLst>
        </c:ser>
        <c:ser>
          <c:idx val="2"/>
          <c:order val="2"/>
          <c:tx>
            <c:strRef>
              <c:f>Лист1!$A$173</c:f>
              <c:strCache>
                <c:ptCount val="1"/>
                <c:pt idx="0">
                  <c:v>Важно лишь 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Лист1!$B$170:$F$170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Лист1!$B$173:$F$173</c:f>
              <c:numCache>
                <c:formatCode>General</c:formatCode>
                <c:ptCount val="5"/>
                <c:pt idx="0">
                  <c:v>10.9</c:v>
                </c:pt>
                <c:pt idx="1">
                  <c:v>7.3</c:v>
                </c:pt>
                <c:pt idx="2">
                  <c:v>9.1</c:v>
                </c:pt>
                <c:pt idx="3">
                  <c:v>8.6999999999999993</c:v>
                </c:pt>
                <c:pt idx="4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2-4D2F-B40D-1AE297B479D5}"/>
            </c:ext>
          </c:extLst>
        </c:ser>
        <c:ser>
          <c:idx val="3"/>
          <c:order val="3"/>
          <c:tx>
            <c:strRef>
              <c:f>Лист1!$A$174</c:f>
              <c:strCache>
                <c:ptCount val="1"/>
                <c:pt idx="0">
                  <c:v>Совсем не важно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Лист1!$B$170:$F$170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Лист1!$B$174:$F$174</c:f>
              <c:numCache>
                <c:formatCode>0.0</c:formatCode>
                <c:ptCount val="5"/>
                <c:pt idx="0" formatCode="General">
                  <c:v>0.8</c:v>
                </c:pt>
                <c:pt idx="1">
                  <c:v>1</c:v>
                </c:pt>
                <c:pt idx="2" formatCode="General">
                  <c:v>1.1000000000000001</c:v>
                </c:pt>
                <c:pt idx="3" formatCode="General">
                  <c:v>0.8</c:v>
                </c:pt>
                <c:pt idx="4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2-4D2F-B40D-1AE297B47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709368"/>
        <c:axId val="508709696"/>
      </c:barChart>
      <c:catAx>
        <c:axId val="5087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709696"/>
        <c:crosses val="autoZero"/>
        <c:auto val="1"/>
        <c:lblAlgn val="ctr"/>
        <c:lblOffset val="100"/>
        <c:noMultiLvlLbl val="0"/>
      </c:catAx>
      <c:valAx>
        <c:axId val="508709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0870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934052089766477E-2"/>
          <c:y val="0.17515351852043293"/>
          <c:w val="0.32589605469921057"/>
          <c:h val="0.62372972470045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Мнение родителей школьников</a:t>
            </a:r>
            <a:endParaRPr lang="ru-RU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828320029569658"/>
          <c:y val="5.5799071652314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107663653999593"/>
          <c:y val="0.23287518995978537"/>
          <c:w val="0.68028554860457113"/>
          <c:h val="0.555389688931159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Лист1!$A$147</c:f>
              <c:strCache>
                <c:ptCount val="1"/>
                <c:pt idx="0">
                  <c:v>В высокой степени</c:v>
                </c:pt>
              </c:strCache>
            </c:strRef>
          </c:tx>
          <c:spPr>
            <a:solidFill>
              <a:srgbClr val="0091C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Лист1!$B$146:$F$146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Лист1!$B$147:$F$147</c:f>
              <c:numCache>
                <c:formatCode>General</c:formatCode>
                <c:ptCount val="5"/>
                <c:pt idx="0">
                  <c:v>31.3</c:v>
                </c:pt>
                <c:pt idx="1">
                  <c:v>36.1</c:v>
                </c:pt>
                <c:pt idx="2">
                  <c:v>37.700000000000003</c:v>
                </c:pt>
                <c:pt idx="3">
                  <c:v>40.700000000000003</c:v>
                </c:pt>
                <c:pt idx="4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1-4C78-9F91-A742FC6F5766}"/>
            </c:ext>
          </c:extLst>
        </c:ser>
        <c:ser>
          <c:idx val="1"/>
          <c:order val="1"/>
          <c:tx>
            <c:strRef>
              <c:f>Лист1!$A$148</c:f>
              <c:strCache>
                <c:ptCount val="1"/>
                <c:pt idx="0">
                  <c:v>В некоторой степени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Лист1!$B$146:$F$146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Лист1!$B$148:$F$148</c:f>
              <c:numCache>
                <c:formatCode>General</c:formatCode>
                <c:ptCount val="5"/>
                <c:pt idx="0" formatCode="0.0">
                  <c:v>51</c:v>
                </c:pt>
                <c:pt idx="1">
                  <c:v>46.5</c:v>
                </c:pt>
                <c:pt idx="2">
                  <c:v>46.8</c:v>
                </c:pt>
                <c:pt idx="3">
                  <c:v>38.9</c:v>
                </c:pt>
                <c:pt idx="4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51-4C78-9F91-A742FC6F5766}"/>
            </c:ext>
          </c:extLst>
        </c:ser>
        <c:ser>
          <c:idx val="2"/>
          <c:order val="2"/>
          <c:tx>
            <c:strRef>
              <c:f>Лист1!$A$149</c:f>
              <c:strCache>
                <c:ptCount val="1"/>
                <c:pt idx="0">
                  <c:v>В малой степени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Лист1!$B$146:$F$146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Лист1!$B$149:$F$149</c:f>
              <c:numCache>
                <c:formatCode>General</c:formatCode>
                <c:ptCount val="5"/>
                <c:pt idx="0">
                  <c:v>15.8</c:v>
                </c:pt>
                <c:pt idx="1">
                  <c:v>16.100000000000001</c:v>
                </c:pt>
                <c:pt idx="2">
                  <c:v>13.4</c:v>
                </c:pt>
                <c:pt idx="3">
                  <c:v>16.7</c:v>
                </c:pt>
                <c:pt idx="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51-4C78-9F91-A742FC6F5766}"/>
            </c:ext>
          </c:extLst>
        </c:ser>
        <c:ser>
          <c:idx val="3"/>
          <c:order val="3"/>
          <c:tx>
            <c:strRef>
              <c:f>Лист1!$A$150</c:f>
              <c:strCache>
                <c:ptCount val="1"/>
                <c:pt idx="0">
                  <c:v>Не позволяет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3.5136101209679153E-3"/>
                  <c:y val="-4.09372383207038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8-4775-821D-CB2F16AFC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Лист1!$B$146:$F$146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Лист1!$B$150:$F$150</c:f>
              <c:numCache>
                <c:formatCode>General</c:formatCode>
                <c:ptCount val="5"/>
                <c:pt idx="0">
                  <c:v>1.9</c:v>
                </c:pt>
                <c:pt idx="1">
                  <c:v>1.3</c:v>
                </c:pt>
                <c:pt idx="2">
                  <c:v>2.1</c:v>
                </c:pt>
                <c:pt idx="3">
                  <c:v>3.7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51-4C78-9F91-A742FC6F5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402376"/>
        <c:axId val="230402704"/>
      </c:barChart>
      <c:catAx>
        <c:axId val="23040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402704"/>
        <c:crosses val="autoZero"/>
        <c:auto val="1"/>
        <c:lblAlgn val="ctr"/>
        <c:lblOffset val="100"/>
        <c:noMultiLvlLbl val="0"/>
      </c:catAx>
      <c:valAx>
        <c:axId val="230402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040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9812960684785644"/>
          <c:w val="0.2992052667344608"/>
          <c:h val="0.62372972470045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E5B51-10AF-421C-AD5C-8008DAB52B5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2F850-A5F4-465E-8E17-E4A7B7931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6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75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85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82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08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56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71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31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3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92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63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4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3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3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4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8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5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6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5633-E599-47CE-BE28-BA93FEA2641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5C94-19D6-41B5-9069-AD119A014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3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7" y="854095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1142999" y="2640556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456710" y="2921168"/>
            <a:ext cx="70254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ДОПОЛНИТЕЛЬНОГО ОБРАЗОВАНИЯ</a:t>
            </a:r>
            <a:br>
              <a:rPr lang="en-US" sz="2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ОЦЕНКЕ ПЕДАГОГИЧЕСКИХ РАБОТНИКОВ</a:t>
            </a:r>
            <a:endParaRPr lang="ru-RU" sz="20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293896" y="569158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Докладчик: </a:t>
            </a:r>
          </a:p>
          <a:p>
            <a:r>
              <a:rPr lang="ru-RU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Токарева Галина </a:t>
            </a:r>
            <a:r>
              <a:rPr lang="ru-RU" sz="1200" dirty="0" err="1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Световна</a:t>
            </a:r>
            <a:r>
              <a:rPr lang="ru-RU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ru-RU" sz="1200" dirty="0" err="1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н.с</a:t>
            </a:r>
            <a:r>
              <a:rPr lang="ru-RU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. ЦЭНО ИПЭИ РАНХиГС</a:t>
            </a:r>
          </a:p>
          <a:p>
            <a:r>
              <a:rPr lang="en-US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tokareva-gs@ranepa.ru</a:t>
            </a:r>
            <a:endParaRPr lang="ru-RU" sz="1200" dirty="0"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0189" y="1018725"/>
            <a:ext cx="425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b="1" dirty="0" err="1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b="1" dirty="0"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45299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86083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8892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ФАКТОРЫ ПРИВЛЕКАТЕЛЬНОСТИ ШКОЛЫ ДЛЯ МОЛОДЫХ УЧИТЕЛЕЙ: ОЦЕНКА ПЕДАГОГОВ В ВОЗРАСТЕ ДО 35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3975" y="431427"/>
            <a:ext cx="27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ЦЭНО ИПЭИ 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385146F-6A0C-4046-80CE-B9091F47C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809629"/>
              </p:ext>
            </p:extLst>
          </p:nvPr>
        </p:nvGraphicFramePr>
        <p:xfrm>
          <a:off x="800100" y="2460029"/>
          <a:ext cx="10652760" cy="396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490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2"/>
            <a:ext cx="9324975" cy="82136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234440" y="1371600"/>
            <a:ext cx="9233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ПОВЫШЕНИЯ КВАЛИФИКАЦИИ: ОЦЕНКА УЧИТЕЛЕЙ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041C6EC-23B5-41B2-8395-72F24D8DA7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0078" y="2420559"/>
          <a:ext cx="7957647" cy="400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93CB4BA-0EBD-4BD9-99FA-0FEDBB23E70D}"/>
              </a:ext>
            </a:extLst>
          </p:cNvPr>
          <p:cNvGraphicFramePr/>
          <p:nvPr>
            <p:extLst/>
          </p:nvPr>
        </p:nvGraphicFramePr>
        <p:xfrm>
          <a:off x="8807116" y="2420559"/>
          <a:ext cx="3064806" cy="400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506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2"/>
            <a:ext cx="9324975" cy="94613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88720" y="1346464"/>
            <a:ext cx="9233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ДОПОЛНИТЕЛЬНЫХ ПЛАТНЫХ УСЛУГ: </a:t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ДИРЕКТОРОВ ШКОЛ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98B74C5-8BCB-49E0-9278-45B45580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21968"/>
              </p:ext>
            </p:extLst>
          </p:nvPr>
        </p:nvGraphicFramePr>
        <p:xfrm>
          <a:off x="1143001" y="2504677"/>
          <a:ext cx="10321119" cy="385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62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8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21879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5821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128" y="5062682"/>
            <a:ext cx="343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7452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СОЦИОЛОГИЧЕСКОГО ИССЛЕДОВАНИЯ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637E92-3A9B-4E85-A2AE-44D107B9A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8515"/>
              </p:ext>
            </p:extLst>
          </p:nvPr>
        </p:nvGraphicFramePr>
        <p:xfrm>
          <a:off x="351603" y="2198773"/>
          <a:ext cx="11488795" cy="433368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58421">
                  <a:extLst>
                    <a:ext uri="{9D8B030D-6E8A-4147-A177-3AD203B41FA5}">
                      <a16:colId xmlns:a16="http://schemas.microsoft.com/office/drawing/2014/main" val="2143983808"/>
                    </a:ext>
                  </a:extLst>
                </a:gridCol>
                <a:gridCol w="1414732">
                  <a:extLst>
                    <a:ext uri="{9D8B030D-6E8A-4147-A177-3AD203B41FA5}">
                      <a16:colId xmlns:a16="http://schemas.microsoft.com/office/drawing/2014/main" val="1175850710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1490514497"/>
                    </a:ext>
                  </a:extLst>
                </a:gridCol>
                <a:gridCol w="1429231">
                  <a:extLst>
                    <a:ext uri="{9D8B030D-6E8A-4147-A177-3AD203B41FA5}">
                      <a16:colId xmlns:a16="http://schemas.microsoft.com/office/drawing/2014/main" val="2984144473"/>
                    </a:ext>
                  </a:extLst>
                </a:gridCol>
                <a:gridCol w="1417486">
                  <a:extLst>
                    <a:ext uri="{9D8B030D-6E8A-4147-A177-3AD203B41FA5}">
                      <a16:colId xmlns:a16="http://schemas.microsoft.com/office/drawing/2014/main" val="3189472426"/>
                    </a:ext>
                  </a:extLst>
                </a:gridCol>
                <a:gridCol w="1436940">
                  <a:extLst>
                    <a:ext uri="{9D8B030D-6E8A-4147-A177-3AD203B41FA5}">
                      <a16:colId xmlns:a16="http://schemas.microsoft.com/office/drawing/2014/main" val="3505906591"/>
                    </a:ext>
                  </a:extLst>
                </a:gridCol>
              </a:tblGrid>
              <a:tr h="412966">
                <a:tc gridSpan="6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2400" kern="1200" baseline="0" dirty="0">
                          <a:solidFill>
                            <a:schemeClr val="tx1"/>
                          </a:solidFill>
                        </a:rPr>
                        <a:t>География мониторинга, объем и структура выборочных совокупностей</a:t>
                      </a:r>
                      <a:endParaRPr kumimoji="0" lang="ru-RU" sz="2400" b="1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783829"/>
                  </a:ext>
                </a:extLst>
              </a:tr>
              <a:tr h="3686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опроса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2013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2014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2015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2016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2017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45023"/>
                  </a:ext>
                </a:extLst>
              </a:tr>
              <a:tr h="8140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Воронежская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Ивановская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Свердловская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Москва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/>
                        <a:t>Алтайский край </a:t>
                      </a:r>
                    </a:p>
                    <a:p>
                      <a:pPr algn="ctr"/>
                      <a:r>
                        <a:rPr lang="ru-RU" sz="2000" b="1" kern="1200" dirty="0"/>
                        <a:t>Ставропольский край</a:t>
                      </a:r>
                    </a:p>
                    <a:p>
                      <a:pPr algn="ctr"/>
                      <a:r>
                        <a:rPr lang="ru-RU" sz="2000" b="1" kern="1200" dirty="0"/>
                        <a:t>Челябинская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Санкт-Петербург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497819"/>
                  </a:ext>
                </a:extLst>
              </a:tr>
              <a:tr h="262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Руководители общеобразовательных организаций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37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157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122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/>
                        <a:t>41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/>
                        <a:t>41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0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Учителя школ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2062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2782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2857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/>
                        <a:t>2206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/>
                        <a:t>2038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13902"/>
                  </a:ext>
                </a:extLst>
              </a:tr>
              <a:tr h="767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/>
                        <a:t>Домохозяйства, имеющие в своем составе детей–школьников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3041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2763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2803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/>
                        <a:t>2123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/>
                        <a:t>2107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2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5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74653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ШКОЛЬНОГО ОБРАЗОВАНИЯ: ПОЗИЦИЯ СЕМЕЙ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2C1D27-DFC5-4F58-8C46-125D5ADF5714}"/>
              </a:ext>
            </a:extLst>
          </p:cNvPr>
          <p:cNvSpPr/>
          <p:nvPr/>
        </p:nvSpPr>
        <p:spPr>
          <a:xfrm>
            <a:off x="1143001" y="2397437"/>
            <a:ext cx="10006262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</a:rPr>
              <a:t>Получение ребенком знаний, необходимых для приобретения будущей профессии.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</a:rPr>
              <a:t>Получение разнообразных знаний, расширяющих представление о мире, дающих право называться образованным, культурным человеком.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</a:rPr>
              <a:t>Приучение к дисциплине, систематическому труду, обучение правилам поведения.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</a:rPr>
              <a:t>Приобщение к спорту, искусству, туризму.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</a:rPr>
              <a:t>Получение навыков общения со сверстниками, учителями.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</a:rPr>
              <a:t>Патриотическое, духовно-нравственное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353997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4"/>
            <a:ext cx="9324975" cy="7430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РЕБЕНКОМ ЗНАНИЙ, НЕОБХОДИМЫХ ДЛЯ ПРИОБРЕТЕНИЯ БУДУЩЕЙ ПРОФЕССИИ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5F2FC39-9467-490B-B146-B304D8FF9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368250"/>
              </p:ext>
            </p:extLst>
          </p:nvPr>
        </p:nvGraphicFramePr>
        <p:xfrm>
          <a:off x="340896" y="2697966"/>
          <a:ext cx="2438399" cy="394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F0EEB54-8312-4F06-8566-1EBBD401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581494"/>
              </p:ext>
            </p:extLst>
          </p:nvPr>
        </p:nvGraphicFramePr>
        <p:xfrm>
          <a:off x="2779295" y="2697966"/>
          <a:ext cx="4415589" cy="394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67C58B7-E389-4529-B50D-B648DCA83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69992"/>
              </p:ext>
            </p:extLst>
          </p:nvPr>
        </p:nvGraphicFramePr>
        <p:xfrm>
          <a:off x="7555832" y="2697966"/>
          <a:ext cx="4295273" cy="394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2D8103-E6B4-474B-BF26-0CABFC0A612D}"/>
              </a:ext>
            </a:extLst>
          </p:cNvPr>
          <p:cNvSpPr txBox="1"/>
          <p:nvPr/>
        </p:nvSpPr>
        <p:spPr>
          <a:xfrm>
            <a:off x="1143001" y="2157609"/>
            <a:ext cx="519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Насколько важна данная задача?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ABDF4-BB6E-47D0-99A0-9E8D0B537E29}"/>
              </a:ext>
            </a:extLst>
          </p:cNvPr>
          <p:cNvSpPr txBox="1"/>
          <p:nvPr/>
        </p:nvSpPr>
        <p:spPr>
          <a:xfrm>
            <a:off x="8249920" y="2051635"/>
            <a:ext cx="360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какой степени школа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ее решить?</a:t>
            </a:r>
          </a:p>
        </p:txBody>
      </p:sp>
    </p:spTree>
    <p:extLst>
      <p:ext uri="{BB962C8B-B14F-4D97-AF65-F5344CB8AC3E}">
        <p14:creationId xmlns:p14="http://schemas.microsoft.com/office/powerpoint/2010/main" val="203563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10200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38456" y="1310746"/>
            <a:ext cx="9324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ЗНАНИЙ, РАСШИРЯЮЩИХ ПРЕДСТАВЛЕНИЕ О МИРЕ, ДАЮЩИХ ПРАВО НАЗЫВАТЬСЯ ОБРАЗОВАННЫМ, КУЛЬТУРНЫМ ЧЕЛОВЕКОМ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110D01D-60DC-4A10-A8C7-CC8188BB0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964574"/>
              </p:ext>
            </p:extLst>
          </p:nvPr>
        </p:nvGraphicFramePr>
        <p:xfrm>
          <a:off x="340895" y="2974949"/>
          <a:ext cx="2546685" cy="363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3BDEB66-C29F-4561-826C-AC041CB43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969660"/>
              </p:ext>
            </p:extLst>
          </p:nvPr>
        </p:nvGraphicFramePr>
        <p:xfrm>
          <a:off x="2887580" y="2974949"/>
          <a:ext cx="4284502" cy="363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AD4EBFA-3E05-4E9F-92C7-B5DD0A381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22647"/>
              </p:ext>
            </p:extLst>
          </p:nvPr>
        </p:nvGraphicFramePr>
        <p:xfrm>
          <a:off x="7566604" y="2974949"/>
          <a:ext cx="4284501" cy="363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6A4514-3DCA-462E-80D2-80B41CF39779}"/>
              </a:ext>
            </a:extLst>
          </p:cNvPr>
          <p:cNvSpPr/>
          <p:nvPr/>
        </p:nvSpPr>
        <p:spPr>
          <a:xfrm>
            <a:off x="1138456" y="2382075"/>
            <a:ext cx="385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Насколько важна эта задача?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1D4A7-E666-44D9-99A6-0BAED722E29E}"/>
              </a:ext>
            </a:extLst>
          </p:cNvPr>
          <p:cNvSpPr txBox="1"/>
          <p:nvPr/>
        </p:nvSpPr>
        <p:spPr>
          <a:xfrm>
            <a:off x="8331200" y="2382075"/>
            <a:ext cx="327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какой степени школа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ее решить?</a:t>
            </a:r>
          </a:p>
        </p:txBody>
      </p:sp>
    </p:spTree>
    <p:extLst>
      <p:ext uri="{BB962C8B-B14F-4D97-AF65-F5344CB8AC3E}">
        <p14:creationId xmlns:p14="http://schemas.microsoft.com/office/powerpoint/2010/main" val="155239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81681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ПРИОБЩЕНИЕ РЕБЕНКА К СПОРТУ, ИСКУССТВУ, ТУРИЗМУ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ACB7D26-4C2C-4F20-BE28-325B5A718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309083"/>
              </p:ext>
            </p:extLst>
          </p:nvPr>
        </p:nvGraphicFramePr>
        <p:xfrm>
          <a:off x="368204" y="2751690"/>
          <a:ext cx="2471249" cy="386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3212DA7-AA64-4A5B-BF3C-BF64EBAE3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487438"/>
              </p:ext>
            </p:extLst>
          </p:nvPr>
        </p:nvGraphicFramePr>
        <p:xfrm>
          <a:off x="2839454" y="2751690"/>
          <a:ext cx="4499809" cy="386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F16B3F9-DB2A-43CE-9F1D-42678A4E8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085624"/>
              </p:ext>
            </p:extLst>
          </p:nvPr>
        </p:nvGraphicFramePr>
        <p:xfrm>
          <a:off x="7673976" y="2751690"/>
          <a:ext cx="4149820" cy="386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ADB686-6FA3-4710-A020-E75361D627F1}"/>
              </a:ext>
            </a:extLst>
          </p:cNvPr>
          <p:cNvSpPr/>
          <p:nvPr/>
        </p:nvSpPr>
        <p:spPr>
          <a:xfrm>
            <a:off x="1143001" y="2089904"/>
            <a:ext cx="385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Насколько важна эта задача?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D48442-FECE-4694-955D-6A99A8E113E4}"/>
              </a:ext>
            </a:extLst>
          </p:cNvPr>
          <p:cNvSpPr/>
          <p:nvPr/>
        </p:nvSpPr>
        <p:spPr>
          <a:xfrm>
            <a:off x="8209280" y="2105359"/>
            <a:ext cx="365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какой степени школа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ее решить?</a:t>
            </a:r>
          </a:p>
        </p:txBody>
      </p:sp>
    </p:spTree>
    <p:extLst>
      <p:ext uri="{BB962C8B-B14F-4D97-AF65-F5344CB8AC3E}">
        <p14:creationId xmlns:p14="http://schemas.microsoft.com/office/powerpoint/2010/main" val="233049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85804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ПАТРИОТИЧЕСКОЕ И ДУХОВНО-НРАВСТВЕННОЕ ВОСПИТАНИЕ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CC77770-1167-4794-A572-AAD5AC686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854637"/>
              </p:ext>
            </p:extLst>
          </p:nvPr>
        </p:nvGraphicFramePr>
        <p:xfrm>
          <a:off x="1817997" y="2441436"/>
          <a:ext cx="3682257" cy="346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51A593D-1F3C-4702-884A-0C2EF44A0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06688"/>
              </p:ext>
            </p:extLst>
          </p:nvPr>
        </p:nvGraphicFramePr>
        <p:xfrm>
          <a:off x="5941167" y="2457237"/>
          <a:ext cx="3682257" cy="34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703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78203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УЧЕБНАЯ И ВНЕУЧЕБНАЯ НАГРУЗКА УЧИТЕЛЕЙ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C39EDC2-4F09-437A-BFB5-3823E2BCA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77501"/>
              </p:ext>
            </p:extLst>
          </p:nvPr>
        </p:nvGraphicFramePr>
        <p:xfrm>
          <a:off x="5604933" y="2198773"/>
          <a:ext cx="3066627" cy="410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F6C2FCCB-9BF7-4804-8C0D-205F7D99D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650634"/>
              </p:ext>
            </p:extLst>
          </p:nvPr>
        </p:nvGraphicFramePr>
        <p:xfrm>
          <a:off x="8942493" y="2198774"/>
          <a:ext cx="2969447" cy="410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7C95BFF-7AEC-4274-B9EF-BE3BB3BF9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61048"/>
              </p:ext>
            </p:extLst>
          </p:nvPr>
        </p:nvGraphicFramePr>
        <p:xfrm>
          <a:off x="280060" y="2198773"/>
          <a:ext cx="5053940" cy="410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7421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1" y="1196563"/>
            <a:ext cx="9324975" cy="81271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3001" y="1293314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УДОВЛЕТВОРЕННОСТЬ УЧИТЕЛЕЙ УЧЕБНОЙ И ВНЕУЧЕБНОЙ НАГРУЗКОЙ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976" y="552441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экономики непрерывного образования ИПЭИ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FAF8C01-61FF-4E08-99A1-5963FBA82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513011"/>
              </p:ext>
            </p:extLst>
          </p:nvPr>
        </p:nvGraphicFramePr>
        <p:xfrm>
          <a:off x="6384758" y="2503241"/>
          <a:ext cx="5512272" cy="381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4A71610-1064-4BF1-9713-6B86A7476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075789"/>
              </p:ext>
            </p:extLst>
          </p:nvPr>
        </p:nvGraphicFramePr>
        <p:xfrm>
          <a:off x="294970" y="2490022"/>
          <a:ext cx="5801030" cy="381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5590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486</Words>
  <Application>Microsoft Office PowerPoint</Application>
  <PresentationFormat>Широкоэкранный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Галина Токарева</cp:lastModifiedBy>
  <cp:revision>228</cp:revision>
  <dcterms:created xsi:type="dcterms:W3CDTF">2017-06-07T07:17:49Z</dcterms:created>
  <dcterms:modified xsi:type="dcterms:W3CDTF">2018-03-28T07:25:38Z</dcterms:modified>
</cp:coreProperties>
</file>