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7" r:id="rId4"/>
    <p:sldId id="269" r:id="rId5"/>
    <p:sldId id="270" r:id="rId6"/>
    <p:sldId id="271" r:id="rId7"/>
    <p:sldId id="272" r:id="rId8"/>
    <p:sldId id="273" r:id="rId9"/>
    <p:sldId id="268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3;&#1077;&#1085;&#1072;%20&#1056;&#1072;&#1073;&#1086;&#1090;&#1072;\2018\&#1050;&#1086;&#1085;&#1092;&#1077;&#1088;&#1077;&#1085;&#1094;&#1080;&#1080;\&#1044;&#1086;&#1087;.&#1086;&#1073;&#1088;&#1072;&#1079;&#1086;&#1074;&#1072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13785849023208E-2"/>
          <c:y val="0.22920126108496794"/>
          <c:w val="0.81557693086872673"/>
          <c:h val="0.67197564801441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'2013-2017'!$A$3</c:f>
              <c:strCache>
                <c:ptCount val="1"/>
                <c:pt idx="0">
                  <c:v>посещает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'2013-2017'!$B$2:$F$2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'2013-2017'!$B$3:$F$3</c:f>
              <c:numCache>
                <c:formatCode>0.0</c:formatCode>
                <c:ptCount val="5"/>
                <c:pt idx="0">
                  <c:v>59.914501808615583</c:v>
                </c:pt>
                <c:pt idx="1">
                  <c:v>62.649294245385448</c:v>
                </c:pt>
                <c:pt idx="2">
                  <c:v>56.154120585087405</c:v>
                </c:pt>
                <c:pt idx="3">
                  <c:v>60.339142722562414</c:v>
                </c:pt>
                <c:pt idx="4">
                  <c:v>64.641670621737063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16-4B44-88D9-558CE01B27FA}"/>
            </c:ext>
          </c:extLst>
        </c:ser>
        <c:ser>
          <c:idx val="1"/>
          <c:order val="1"/>
          <c:tx>
            <c:strRef>
              <c:f>'2013-2017'!$A$4</c:f>
              <c:strCache>
                <c:ptCount val="1"/>
                <c:pt idx="0">
                  <c:v>не посещает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142581888246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16-4B44-88D9-558CE01B27FA}"/>
                </c:ext>
              </c:extLst>
            </c:dLbl>
            <c:dLbl>
              <c:idx val="1"/>
              <c:layout>
                <c:manualLayout>
                  <c:x val="1.2845215157353885E-2"/>
                  <c:y val="3.9447731755424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16-4B44-88D9-558CE01B27FA}"/>
                </c:ext>
              </c:extLst>
            </c:dLbl>
            <c:dLbl>
              <c:idx val="2"/>
              <c:layout>
                <c:manualLayout>
                  <c:x val="1.28452151573538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16-4B44-88D9-558CE01B27FA}"/>
                </c:ext>
              </c:extLst>
            </c:dLbl>
            <c:dLbl>
              <c:idx val="3"/>
              <c:layout>
                <c:manualLayout>
                  <c:x val="1.28452151573538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16-4B44-88D9-558CE01B27FA}"/>
                </c:ext>
              </c:extLst>
            </c:dLbl>
            <c:dLbl>
              <c:idx val="4"/>
              <c:layout>
                <c:manualLayout>
                  <c:x val="2.0552344251766313E-2"/>
                  <c:y val="3.9447731755424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16-4B44-88D9-558CE01B27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'2013-2017'!$B$2:$F$2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'2013-2017'!$B$4:$F$4</c:f>
              <c:numCache>
                <c:formatCode>0.0</c:formatCode>
                <c:ptCount val="5"/>
                <c:pt idx="0">
                  <c:v>39.888194672805</c:v>
                </c:pt>
                <c:pt idx="1">
                  <c:v>37.350705754614552</c:v>
                </c:pt>
                <c:pt idx="2">
                  <c:v>43.845879414912595</c:v>
                </c:pt>
                <c:pt idx="3">
                  <c:v>39.700000000000003</c:v>
                </c:pt>
                <c:pt idx="4">
                  <c:v>39.700000000000003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916-4B44-88D9-558CE01B2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308864"/>
        <c:axId val="80335232"/>
      </c:barChart>
      <c:catAx>
        <c:axId val="80308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35232"/>
        <c:crosses val="autoZero"/>
        <c:auto val="1"/>
        <c:lblAlgn val="ctr"/>
        <c:lblOffset val="100"/>
        <c:noMultiLvlLbl val="0"/>
      </c:catAx>
      <c:valAx>
        <c:axId val="803352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030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82198632465237E-2"/>
          <c:y val="2.7958032095683955E-2"/>
          <c:w val="0.39038968663975604"/>
          <c:h val="0.1343357835961567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'2013-2017'!$D$97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3.5746196935368766E-3"/>
                  <c:y val="-4.5248868778280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085757941714969E-2"/>
                  <c:y val="-5.85408608582573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9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'2013-2017'!$A$98:$A$109</c:f>
              <c:strCache>
                <c:ptCount val="12"/>
                <c:pt idx="0">
                  <c:v>0</c:v>
                </c:pt>
                <c:pt idx="1">
                  <c:v>до 1000 руб. Вкл</c:v>
                </c:pt>
                <c:pt idx="2">
                  <c:v>1000-2000</c:v>
                </c:pt>
                <c:pt idx="3">
                  <c:v>2000-3000</c:v>
                </c:pt>
                <c:pt idx="4">
                  <c:v>3000-4000</c:v>
                </c:pt>
                <c:pt idx="5">
                  <c:v>4000-5000</c:v>
                </c:pt>
                <c:pt idx="6">
                  <c:v>5000-6000</c:v>
                </c:pt>
                <c:pt idx="7">
                  <c:v>6000-7000</c:v>
                </c:pt>
                <c:pt idx="8">
                  <c:v>7000-8000</c:v>
                </c:pt>
                <c:pt idx="9">
                  <c:v>8000-9000</c:v>
                </c:pt>
                <c:pt idx="10">
                  <c:v>9000-10000</c:v>
                </c:pt>
                <c:pt idx="11">
                  <c:v>больше 10000 руб.</c:v>
                </c:pt>
              </c:strCache>
            </c:strRef>
          </c:cat>
          <c:val>
            <c:numRef>
              <c:f>'2013-2017'!$D$98:$D$109</c:f>
              <c:numCache>
                <c:formatCode>0.0</c:formatCode>
                <c:ptCount val="12"/>
                <c:pt idx="0">
                  <c:v>21.048876204067071</c:v>
                </c:pt>
                <c:pt idx="1">
                  <c:v>13.1287905815198</c:v>
                </c:pt>
                <c:pt idx="2">
                  <c:v>9.9536211202283269</c:v>
                </c:pt>
                <c:pt idx="3">
                  <c:v>6.0649304316803425</c:v>
                </c:pt>
                <c:pt idx="4">
                  <c:v>2.4973242953977883</c:v>
                </c:pt>
                <c:pt idx="5">
                  <c:v>2.4973242953977883</c:v>
                </c:pt>
                <c:pt idx="6">
                  <c:v>0.89190153407063855</c:v>
                </c:pt>
                <c:pt idx="7">
                  <c:v>0.57081698180520868</c:v>
                </c:pt>
                <c:pt idx="8">
                  <c:v>0.49946485907955762</c:v>
                </c:pt>
                <c:pt idx="9">
                  <c:v>3.5676061362825542E-2</c:v>
                </c:pt>
                <c:pt idx="10">
                  <c:v>0.7135212272565109</c:v>
                </c:pt>
                <c:pt idx="11">
                  <c:v>0.60649304316803421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'2013-2017'!$E$97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'2013-2017'!$A$98:$A$109</c:f>
              <c:strCache>
                <c:ptCount val="12"/>
                <c:pt idx="0">
                  <c:v>0</c:v>
                </c:pt>
                <c:pt idx="1">
                  <c:v>до 1000 руб. Вкл</c:v>
                </c:pt>
                <c:pt idx="2">
                  <c:v>1000-2000</c:v>
                </c:pt>
                <c:pt idx="3">
                  <c:v>2000-3000</c:v>
                </c:pt>
                <c:pt idx="4">
                  <c:v>3000-4000</c:v>
                </c:pt>
                <c:pt idx="5">
                  <c:v>4000-5000</c:v>
                </c:pt>
                <c:pt idx="6">
                  <c:v>5000-6000</c:v>
                </c:pt>
                <c:pt idx="7">
                  <c:v>6000-7000</c:v>
                </c:pt>
                <c:pt idx="8">
                  <c:v>7000-8000</c:v>
                </c:pt>
                <c:pt idx="9">
                  <c:v>8000-9000</c:v>
                </c:pt>
                <c:pt idx="10">
                  <c:v>9000-10000</c:v>
                </c:pt>
                <c:pt idx="11">
                  <c:v>больше 10000 руб.</c:v>
                </c:pt>
              </c:strCache>
            </c:strRef>
          </c:cat>
          <c:val>
            <c:numRef>
              <c:f>'2013-2017'!$E$98:$E$109</c:f>
              <c:numCache>
                <c:formatCode>0.0</c:formatCode>
                <c:ptCount val="12"/>
                <c:pt idx="0">
                  <c:v>22.750824305228452</c:v>
                </c:pt>
                <c:pt idx="1">
                  <c:v>12.341026848798869</c:v>
                </c:pt>
                <c:pt idx="2">
                  <c:v>11.634479510127179</c:v>
                </c:pt>
                <c:pt idx="3">
                  <c:v>7.6778144135657094</c:v>
                </c:pt>
                <c:pt idx="4">
                  <c:v>4.1921808761186998</c:v>
                </c:pt>
                <c:pt idx="5">
                  <c:v>3.8624587847385774</c:v>
                </c:pt>
                <c:pt idx="6">
                  <c:v>0.37682524729156852</c:v>
                </c:pt>
                <c:pt idx="7">
                  <c:v>0.94206311822892141</c:v>
                </c:pt>
                <c:pt idx="8">
                  <c:v>1.1304757418747056</c:v>
                </c:pt>
                <c:pt idx="9">
                  <c:v>0.28261893546867639</c:v>
                </c:pt>
                <c:pt idx="10">
                  <c:v>0.94206311822892141</c:v>
                </c:pt>
                <c:pt idx="11">
                  <c:v>1.8370230805463967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'2013-2017'!$F$97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'2013-2017'!$A$98:$A$109</c:f>
              <c:strCache>
                <c:ptCount val="12"/>
                <c:pt idx="0">
                  <c:v>0</c:v>
                </c:pt>
                <c:pt idx="1">
                  <c:v>до 1000 руб. Вкл</c:v>
                </c:pt>
                <c:pt idx="2">
                  <c:v>1000-2000</c:v>
                </c:pt>
                <c:pt idx="3">
                  <c:v>2000-3000</c:v>
                </c:pt>
                <c:pt idx="4">
                  <c:v>3000-4000</c:v>
                </c:pt>
                <c:pt idx="5">
                  <c:v>4000-5000</c:v>
                </c:pt>
                <c:pt idx="6">
                  <c:v>5000-6000</c:v>
                </c:pt>
                <c:pt idx="7">
                  <c:v>6000-7000</c:v>
                </c:pt>
                <c:pt idx="8">
                  <c:v>7000-8000</c:v>
                </c:pt>
                <c:pt idx="9">
                  <c:v>8000-9000</c:v>
                </c:pt>
                <c:pt idx="10">
                  <c:v>9000-10000</c:v>
                </c:pt>
                <c:pt idx="11">
                  <c:v>больше 10000 руб.</c:v>
                </c:pt>
              </c:strCache>
            </c:strRef>
          </c:cat>
          <c:val>
            <c:numRef>
              <c:f>'2013-2017'!$F$98:$F$109</c:f>
              <c:numCache>
                <c:formatCode>0.0</c:formatCode>
                <c:ptCount val="12"/>
                <c:pt idx="0">
                  <c:v>25.011865211200757</c:v>
                </c:pt>
                <c:pt idx="1">
                  <c:v>13.099193165638349</c:v>
                </c:pt>
                <c:pt idx="2">
                  <c:v>12.909349786426199</c:v>
                </c:pt>
                <c:pt idx="3">
                  <c:v>8.3531086853346004</c:v>
                </c:pt>
                <c:pt idx="4">
                  <c:v>4.1765543426673002</c:v>
                </c:pt>
                <c:pt idx="5">
                  <c:v>3.3697199810156619</c:v>
                </c:pt>
                <c:pt idx="6">
                  <c:v>1.7560512577123872</c:v>
                </c:pt>
                <c:pt idx="7">
                  <c:v>0.75937351684859988</c:v>
                </c:pt>
                <c:pt idx="8">
                  <c:v>0.99667774086378735</c:v>
                </c:pt>
                <c:pt idx="9">
                  <c:v>0.18984337921214997</c:v>
                </c:pt>
                <c:pt idx="10">
                  <c:v>0.56953013763644988</c:v>
                </c:pt>
                <c:pt idx="11">
                  <c:v>0.94921689606074988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70912"/>
        <c:axId val="115851648"/>
      </c:lineChart>
      <c:catAx>
        <c:axId val="6727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5851648"/>
        <c:crosses val="autoZero"/>
        <c:auto val="1"/>
        <c:lblAlgn val="ctr"/>
        <c:lblOffset val="100"/>
        <c:noMultiLvlLbl val="0"/>
      </c:catAx>
      <c:valAx>
        <c:axId val="115851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67270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'2013-2017'!$B$133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'2013-2017'!$A$134:$A$137</c:f>
              <c:strCache>
                <c:ptCount val="4"/>
                <c:pt idx="0">
                  <c:v>вы и не собирались обращаться ни к каким платным образовательным услугам</c:v>
                </c:pt>
                <c:pt idx="1">
                  <c:v>скорее всего,  придется отказаться от некоторых платных образовательных услуг</c:v>
                </c:pt>
                <c:pt idx="2">
                  <c:v>скорее всего,  придется отказаться от всех платных образовательных услуг</c:v>
                </c:pt>
                <c:pt idx="3">
                  <c:v>вы не откажетесь от платных образовательных услуг</c:v>
                </c:pt>
              </c:strCache>
            </c:strRef>
          </c:cat>
          <c:val>
            <c:numRef>
              <c:f>'2013-2017'!$B$134:$B$137</c:f>
              <c:numCache>
                <c:formatCode>###0.0</c:formatCode>
                <c:ptCount val="4"/>
                <c:pt idx="0">
                  <c:v>32.465215840171247</c:v>
                </c:pt>
                <c:pt idx="1">
                  <c:v>20.228326792722086</c:v>
                </c:pt>
                <c:pt idx="2">
                  <c:v>6.1362825544059936</c:v>
                </c:pt>
                <c:pt idx="3">
                  <c:v>37.459864430966825</c:v>
                </c:pt>
              </c:numCache>
            </c:numRef>
          </c:val>
        </c:ser>
        <c:ser>
          <c:idx val="1"/>
          <c:order val="1"/>
          <c:tx>
            <c:strRef>
              <c:f>'2013-2017'!$C$133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'2013-2017'!$A$134:$A$137</c:f>
              <c:strCache>
                <c:ptCount val="4"/>
                <c:pt idx="0">
                  <c:v>вы и не собирались обращаться ни к каким платным образовательным услугам</c:v>
                </c:pt>
                <c:pt idx="1">
                  <c:v>скорее всего,  придется отказаться от некоторых платных образовательных услуг</c:v>
                </c:pt>
                <c:pt idx="2">
                  <c:v>скорее всего,  придется отказаться от всех платных образовательных услуг</c:v>
                </c:pt>
                <c:pt idx="3">
                  <c:v>вы не откажетесь от платных образовательных услуг</c:v>
                </c:pt>
              </c:strCache>
            </c:strRef>
          </c:cat>
          <c:val>
            <c:numRef>
              <c:f>'2013-2017'!$C$134:$C$137</c:f>
              <c:numCache>
                <c:formatCode>###0.0</c:formatCode>
                <c:ptCount val="4"/>
                <c:pt idx="0">
                  <c:v>19.218087611869993</c:v>
                </c:pt>
                <c:pt idx="1">
                  <c:v>28.685821950070654</c:v>
                </c:pt>
                <c:pt idx="2">
                  <c:v>11.681582666038624</c:v>
                </c:pt>
                <c:pt idx="3">
                  <c:v>40.414507772020727</c:v>
                </c:pt>
              </c:numCache>
            </c:numRef>
          </c:val>
        </c:ser>
        <c:ser>
          <c:idx val="2"/>
          <c:order val="2"/>
          <c:tx>
            <c:strRef>
              <c:f>'2013-2017'!$D$133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'2013-2017'!$A$134:$A$137</c:f>
              <c:strCache>
                <c:ptCount val="4"/>
                <c:pt idx="0">
                  <c:v>вы и не собирались обращаться ни к каким платным образовательным услугам</c:v>
                </c:pt>
                <c:pt idx="1">
                  <c:v>скорее всего,  придется отказаться от некоторых платных образовательных услуг</c:v>
                </c:pt>
                <c:pt idx="2">
                  <c:v>скорее всего,  придется отказаться от всех платных образовательных услуг</c:v>
                </c:pt>
                <c:pt idx="3">
                  <c:v>вы не откажетесь от платных образовательных услуг</c:v>
                </c:pt>
              </c:strCache>
            </c:strRef>
          </c:cat>
          <c:val>
            <c:numRef>
              <c:f>'2013-2017'!$D$134:$D$137</c:f>
              <c:numCache>
                <c:formatCode>###0.0</c:formatCode>
                <c:ptCount val="4"/>
                <c:pt idx="0">
                  <c:v>16.706217370669201</c:v>
                </c:pt>
                <c:pt idx="1">
                  <c:v>27.527289985761747</c:v>
                </c:pt>
                <c:pt idx="2">
                  <c:v>5.932605600379687</c:v>
                </c:pt>
                <c:pt idx="3">
                  <c:v>37.256763170384431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44320"/>
        <c:axId val="67268608"/>
      </c:barChart>
      <c:catAx>
        <c:axId val="67144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7268608"/>
        <c:crosses val="autoZero"/>
        <c:auto val="1"/>
        <c:lblAlgn val="ctr"/>
        <c:lblOffset val="100"/>
        <c:noMultiLvlLbl val="0"/>
      </c:catAx>
      <c:valAx>
        <c:axId val="67268608"/>
        <c:scaling>
          <c:orientation val="minMax"/>
        </c:scaling>
        <c:delete val="0"/>
        <c:axPos val="b"/>
        <c:majorGridlines/>
        <c:numFmt formatCode="###0.0" sourceLinked="1"/>
        <c:majorTickMark val="out"/>
        <c:minorTickMark val="none"/>
        <c:tickLblPos val="nextTo"/>
        <c:crossAx val="67144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'2013-2017'!$B$157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8B-42FE-8E5D-33B0D435A23A}"/>
                </c:ext>
              </c:extLst>
            </c:dLbl>
            <c:dLbl>
              <c:idx val="1"/>
              <c:layout>
                <c:manualLayout>
                  <c:x val="-1.3888888888888888E-2"/>
                  <c:y val="9.2592592592592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8B-42FE-8E5D-33B0D435A2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'2013-2017'!$A$158:$A$160</c:f>
              <c:strCache>
                <c:ptCount val="3"/>
                <c:pt idx="0">
                  <c:v>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'2013-2017'!$B$158:$B$160</c:f>
              <c:numCache>
                <c:formatCode>General</c:formatCode>
                <c:ptCount val="3"/>
                <c:pt idx="0">
                  <c:v>63.8</c:v>
                </c:pt>
                <c:pt idx="1">
                  <c:v>60.4</c:v>
                </c:pt>
                <c:pt idx="2">
                  <c:v>45.8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8B-42FE-8E5D-33B0D435A23A}"/>
            </c:ext>
          </c:extLst>
        </c:ser>
        <c:ser>
          <c:idx val="1"/>
          <c:order val="1"/>
          <c:tx>
            <c:strRef>
              <c:f>'2013-2017'!$C$157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8B-42FE-8E5D-33B0D435A2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'2013-2017'!$A$158:$A$160</c:f>
              <c:strCache>
                <c:ptCount val="3"/>
                <c:pt idx="0">
                  <c:v>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'2013-2017'!$C$158:$C$160</c:f>
              <c:numCache>
                <c:formatCode>0.0</c:formatCode>
                <c:ptCount val="3"/>
                <c:pt idx="0">
                  <c:v>66.099999999999994</c:v>
                </c:pt>
                <c:pt idx="1">
                  <c:v>58.9</c:v>
                </c:pt>
                <c:pt idx="2" formatCode="General">
                  <c:v>63.9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D8B-42FE-8E5D-33B0D435A23A}"/>
            </c:ext>
          </c:extLst>
        </c:ser>
        <c:ser>
          <c:idx val="2"/>
          <c:order val="2"/>
          <c:tx>
            <c:strRef>
              <c:f>'2013-2017'!$D$157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14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8B-42FE-8E5D-33B0D435A23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8B-42FE-8E5D-33B0D435A2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'2013-2017'!$A$158:$A$160</c:f>
              <c:strCache>
                <c:ptCount val="3"/>
                <c:pt idx="0">
                  <c:v>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'2013-2017'!$D$158:$D$160</c:f>
              <c:numCache>
                <c:formatCode>General</c:formatCode>
                <c:ptCount val="3"/>
                <c:pt idx="0">
                  <c:v>55.5</c:v>
                </c:pt>
                <c:pt idx="1">
                  <c:v>60.3</c:v>
                </c:pt>
                <c:pt idx="2">
                  <c:v>49.4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D8B-42FE-8E5D-33B0D435A23A}"/>
            </c:ext>
          </c:extLst>
        </c:ser>
        <c:ser>
          <c:idx val="3"/>
          <c:order val="3"/>
          <c:tx>
            <c:strRef>
              <c:f>'2013-2017'!$E$157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7777777777777779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8B-42FE-8E5D-33B0D435A2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'2013-2017'!$A$158:$A$160</c:f>
              <c:strCache>
                <c:ptCount val="3"/>
                <c:pt idx="0">
                  <c:v>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'2013-2017'!$E$158:$E$160</c:f>
              <c:numCache>
                <c:formatCode>General</c:formatCode>
                <c:ptCount val="3"/>
                <c:pt idx="0">
                  <c:v>64.400000000000006</c:v>
                </c:pt>
                <c:pt idx="1">
                  <c:v>61.2</c:v>
                </c:pt>
                <c:pt idx="2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D8B-42FE-8E5D-33B0D435A23A}"/>
            </c:ext>
          </c:extLst>
        </c:ser>
        <c:ser>
          <c:idx val="4"/>
          <c:order val="4"/>
          <c:tx>
            <c:strRef>
              <c:f>'2013-2017'!$F$157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8B-42FE-8E5D-33B0D435A2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'2013-2017'!$A$158:$A$160</c:f>
              <c:strCache>
                <c:ptCount val="3"/>
                <c:pt idx="0">
                  <c:v>столица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'2013-2017'!$F$158:$F$160</c:f>
              <c:numCache>
                <c:formatCode>General</c:formatCode>
                <c:ptCount val="3"/>
                <c:pt idx="0">
                  <c:v>65.2</c:v>
                </c:pt>
                <c:pt idx="1">
                  <c:v>66.5</c:v>
                </c:pt>
                <c:pt idx="2">
                  <c:v>62.3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D8B-42FE-8E5D-33B0D435A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463744"/>
        <c:axId val="80465280"/>
      </c:barChart>
      <c:catAx>
        <c:axId val="8046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465280"/>
        <c:crosses val="autoZero"/>
        <c:auto val="1"/>
        <c:lblAlgn val="ctr"/>
        <c:lblOffset val="100"/>
        <c:noMultiLvlLbl val="0"/>
      </c:catAx>
      <c:valAx>
        <c:axId val="8046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463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17909590640166"/>
          <c:y val="0.11260488030643501"/>
          <c:w val="0.5616291069380398"/>
          <c:h val="0.803470169477075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'2013-2017'!$S$15</c:f>
              <c:strCache>
                <c:ptCount val="1"/>
                <c:pt idx="0">
                  <c:v>Посещает сейчас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'2013-2017'!$R$16:$R$30</c:f>
              <c:strCache>
                <c:ptCount val="15"/>
                <c:pt idx="0">
                  <c:v>География</c:v>
                </c:pt>
                <c:pt idx="1">
                  <c:v>Другое</c:v>
                </c:pt>
                <c:pt idx="2">
                  <c:v>Научно-техническое творчество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Информатика, программирование</c:v>
                </c:pt>
                <c:pt idx="8">
                  <c:v>Биология</c:v>
                </c:pt>
                <c:pt idx="9">
                  <c:v>Обществознание</c:v>
                </c:pt>
                <c:pt idx="10">
                  <c:v>Иностранные языки</c:v>
                </c:pt>
                <c:pt idx="11">
                  <c:v>Русский язык</c:v>
                </c:pt>
                <c:pt idx="12">
                  <c:v>Художественное творчество</c:v>
                </c:pt>
                <c:pt idx="13">
                  <c:v>Математика</c:v>
                </c:pt>
                <c:pt idx="14">
                  <c:v>Спорт, оздоровление</c:v>
                </c:pt>
              </c:strCache>
            </c:strRef>
          </c:cat>
          <c:val>
            <c:numRef>
              <c:f>'2013-2017'!$S$16:$S$30</c:f>
              <c:numCache>
                <c:formatCode>###0.0</c:formatCode>
                <c:ptCount val="15"/>
                <c:pt idx="0">
                  <c:v>1.2717852096090438</c:v>
                </c:pt>
                <c:pt idx="1">
                  <c:v>1.7428167687235046</c:v>
                </c:pt>
                <c:pt idx="2">
                  <c:v>2.9674988224211019</c:v>
                </c:pt>
                <c:pt idx="3">
                  <c:v>3.2030146019783325</c:v>
                </c:pt>
                <c:pt idx="4">
                  <c:v>3.5798398492699008</c:v>
                </c:pt>
                <c:pt idx="5">
                  <c:v>3.7682524729156857</c:v>
                </c:pt>
                <c:pt idx="6">
                  <c:v>4.1921808761186998</c:v>
                </c:pt>
                <c:pt idx="7">
                  <c:v>4.2863871879415916</c:v>
                </c:pt>
                <c:pt idx="8">
                  <c:v>4.4747998115873768</c:v>
                </c:pt>
                <c:pt idx="9">
                  <c:v>5.5581723975506359</c:v>
                </c:pt>
                <c:pt idx="10">
                  <c:v>18.134715025906736</c:v>
                </c:pt>
                <c:pt idx="11">
                  <c:v>19.500706547338673</c:v>
                </c:pt>
                <c:pt idx="12">
                  <c:v>23.504474799811586</c:v>
                </c:pt>
                <c:pt idx="13">
                  <c:v>25.953838907206784</c:v>
                </c:pt>
                <c:pt idx="14">
                  <c:v>27.602449364107397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1C-47FC-8A69-68307761F5B6}"/>
            </c:ext>
          </c:extLst>
        </c:ser>
        <c:ser>
          <c:idx val="1"/>
          <c:order val="1"/>
          <c:tx>
            <c:strRef>
              <c:f>'2013-2017'!$T$15</c:f>
              <c:strCache>
                <c:ptCount val="1"/>
                <c:pt idx="0">
                  <c:v>Сейчас не посещает, но раньше посещал</c:v>
                </c:pt>
              </c:strCache>
            </c:strRef>
          </c:tx>
          <c:invertIfNegative val="0"/>
          <c:cat>
            <c:strRef>
              <c:f>'2013-2017'!$R$16:$R$30</c:f>
              <c:strCache>
                <c:ptCount val="15"/>
                <c:pt idx="0">
                  <c:v>География</c:v>
                </c:pt>
                <c:pt idx="1">
                  <c:v>Другое</c:v>
                </c:pt>
                <c:pt idx="2">
                  <c:v>Научно-техническое творчество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Информатика, программирование</c:v>
                </c:pt>
                <c:pt idx="8">
                  <c:v>Биология</c:v>
                </c:pt>
                <c:pt idx="9">
                  <c:v>Обществознание</c:v>
                </c:pt>
                <c:pt idx="10">
                  <c:v>Иностранные языки</c:v>
                </c:pt>
                <c:pt idx="11">
                  <c:v>Русский язык</c:v>
                </c:pt>
                <c:pt idx="12">
                  <c:v>Художественное творчество</c:v>
                </c:pt>
                <c:pt idx="13">
                  <c:v>Математика</c:v>
                </c:pt>
                <c:pt idx="14">
                  <c:v>Спорт, оздоровление</c:v>
                </c:pt>
              </c:strCache>
            </c:strRef>
          </c:cat>
          <c:val>
            <c:numRef>
              <c:f>'2013-2017'!$T$16:$T$30</c:f>
              <c:numCache>
                <c:formatCode>####.0</c:formatCode>
                <c:ptCount val="15"/>
                <c:pt idx="0">
                  <c:v>0.61234102684879888</c:v>
                </c:pt>
                <c:pt idx="1">
                  <c:v>0.80075365049458314</c:v>
                </c:pt>
                <c:pt idx="2" formatCode="###0.0">
                  <c:v>2.3080546396608574</c:v>
                </c:pt>
                <c:pt idx="3" formatCode="###0.0">
                  <c:v>1.3659915214319358</c:v>
                </c:pt>
                <c:pt idx="4" formatCode="###0.0">
                  <c:v>1.4130946773433821</c:v>
                </c:pt>
                <c:pt idx="5" formatCode="###0.0">
                  <c:v>1.8370230805463967</c:v>
                </c:pt>
                <c:pt idx="6" formatCode="###0.0">
                  <c:v>1.3188883655204899</c:v>
                </c:pt>
                <c:pt idx="7" formatCode="###0.0">
                  <c:v>2.0254357041921809</c:v>
                </c:pt>
                <c:pt idx="8" formatCode="###0.0">
                  <c:v>1.2717852096090438</c:v>
                </c:pt>
                <c:pt idx="9" formatCode="###0.0">
                  <c:v>1.460197833254828</c:v>
                </c:pt>
                <c:pt idx="10" formatCode="###0.0">
                  <c:v>8.2901554404145088</c:v>
                </c:pt>
                <c:pt idx="11" formatCode="###0.0">
                  <c:v>6.5002355157795568</c:v>
                </c:pt>
                <c:pt idx="12" formatCode="###0.0">
                  <c:v>8.5727743758831831</c:v>
                </c:pt>
                <c:pt idx="13" formatCode="###0.0">
                  <c:v>8.0546396608572763</c:v>
                </c:pt>
                <c:pt idx="14" formatCode="###0.0">
                  <c:v>8.7611869995289684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1C-47FC-8A69-68307761F5B6}"/>
            </c:ext>
          </c:extLst>
        </c:ser>
        <c:ser>
          <c:idx val="2"/>
          <c:order val="2"/>
          <c:tx>
            <c:strRef>
              <c:f>'2013-2017'!$U$15</c:f>
              <c:strCache>
                <c:ptCount val="1"/>
                <c:pt idx="0">
                  <c:v>Не посещал и не посещает, но планирует в будущем</c:v>
                </c:pt>
              </c:strCache>
            </c:strRef>
          </c:tx>
          <c:invertIfNegative val="0"/>
          <c:cat>
            <c:strRef>
              <c:f>'2013-2017'!$R$16:$R$30</c:f>
              <c:strCache>
                <c:ptCount val="15"/>
                <c:pt idx="0">
                  <c:v>География</c:v>
                </c:pt>
                <c:pt idx="1">
                  <c:v>Другое</c:v>
                </c:pt>
                <c:pt idx="2">
                  <c:v>Научно-техническое творчество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Информатика, программирование</c:v>
                </c:pt>
                <c:pt idx="8">
                  <c:v>Биология</c:v>
                </c:pt>
                <c:pt idx="9">
                  <c:v>Обществознание</c:v>
                </c:pt>
                <c:pt idx="10">
                  <c:v>Иностранные языки</c:v>
                </c:pt>
                <c:pt idx="11">
                  <c:v>Русский язык</c:v>
                </c:pt>
                <c:pt idx="12">
                  <c:v>Художественное творчество</c:v>
                </c:pt>
                <c:pt idx="13">
                  <c:v>Математика</c:v>
                </c:pt>
                <c:pt idx="14">
                  <c:v>Спорт, оздоровление</c:v>
                </c:pt>
              </c:strCache>
            </c:strRef>
          </c:cat>
          <c:val>
            <c:numRef>
              <c:f>'2013-2017'!$U$16:$U$30</c:f>
              <c:numCache>
                <c:formatCode>###0.0</c:formatCode>
                <c:ptCount val="15"/>
                <c:pt idx="0">
                  <c:v>5.2284503061705134</c:v>
                </c:pt>
                <c:pt idx="1">
                  <c:v>2.2138483278379653</c:v>
                </c:pt>
                <c:pt idx="2">
                  <c:v>5.840791333019312</c:v>
                </c:pt>
                <c:pt idx="3">
                  <c:v>8.9967027790861991</c:v>
                </c:pt>
                <c:pt idx="4">
                  <c:v>9.4206311822892133</c:v>
                </c:pt>
                <c:pt idx="5">
                  <c:v>7.0183702308054636</c:v>
                </c:pt>
                <c:pt idx="6">
                  <c:v>10.645313235986812</c:v>
                </c:pt>
                <c:pt idx="7">
                  <c:v>11.351860574658502</c:v>
                </c:pt>
                <c:pt idx="8">
                  <c:v>8.0075365049458309</c:v>
                </c:pt>
                <c:pt idx="9">
                  <c:v>9.5619406500235513</c:v>
                </c:pt>
                <c:pt idx="10">
                  <c:v>17.004239284032032</c:v>
                </c:pt>
                <c:pt idx="11">
                  <c:v>18.134715025906736</c:v>
                </c:pt>
                <c:pt idx="12">
                  <c:v>5.4168629298162978</c:v>
                </c:pt>
                <c:pt idx="13">
                  <c:v>18.370230805463965</c:v>
                </c:pt>
                <c:pt idx="14">
                  <c:v>8.1959491285916162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1C-47FC-8A69-68307761F5B6}"/>
            </c:ext>
          </c:extLst>
        </c:ser>
        <c:ser>
          <c:idx val="3"/>
          <c:order val="3"/>
          <c:tx>
            <c:strRef>
              <c:f>'2013-2017'!$V$15</c:f>
              <c:strCache>
                <c:ptCount val="1"/>
                <c:pt idx="0">
                  <c:v>Не посещает, не посещал ранее и не планирует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'2013-2017'!$R$16:$R$30</c:f>
              <c:strCache>
                <c:ptCount val="15"/>
                <c:pt idx="0">
                  <c:v>География</c:v>
                </c:pt>
                <c:pt idx="1">
                  <c:v>Другое</c:v>
                </c:pt>
                <c:pt idx="2">
                  <c:v>Научно-техническое творчество</c:v>
                </c:pt>
                <c:pt idx="3">
                  <c:v>История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Физика</c:v>
                </c:pt>
                <c:pt idx="7">
                  <c:v>Информатика, программирование</c:v>
                </c:pt>
                <c:pt idx="8">
                  <c:v>Биология</c:v>
                </c:pt>
                <c:pt idx="9">
                  <c:v>Обществознание</c:v>
                </c:pt>
                <c:pt idx="10">
                  <c:v>Иностранные языки</c:v>
                </c:pt>
                <c:pt idx="11">
                  <c:v>Русский язык</c:v>
                </c:pt>
                <c:pt idx="12">
                  <c:v>Художественное творчество</c:v>
                </c:pt>
                <c:pt idx="13">
                  <c:v>Математика</c:v>
                </c:pt>
                <c:pt idx="14">
                  <c:v>Спорт, оздоровление</c:v>
                </c:pt>
              </c:strCache>
            </c:strRef>
          </c:cat>
          <c:val>
            <c:numRef>
              <c:f>'2013-2017'!$V$16:$V$30</c:f>
              <c:numCache>
                <c:formatCode>###0.0</c:formatCode>
                <c:ptCount val="15"/>
                <c:pt idx="0">
                  <c:v>92.887423457371639</c:v>
                </c:pt>
                <c:pt idx="1">
                  <c:v>95.24258125294395</c:v>
                </c:pt>
                <c:pt idx="2">
                  <c:v>88.88365520489873</c:v>
                </c:pt>
                <c:pt idx="3">
                  <c:v>86.434291097503532</c:v>
                </c:pt>
                <c:pt idx="4">
                  <c:v>85.586434291097504</c:v>
                </c:pt>
                <c:pt idx="5">
                  <c:v>87.376354215732448</c:v>
                </c:pt>
                <c:pt idx="6">
                  <c:v>83.843617522374004</c:v>
                </c:pt>
                <c:pt idx="7">
                  <c:v>82.336316533207722</c:v>
                </c:pt>
                <c:pt idx="8">
                  <c:v>86.245878473857758</c:v>
                </c:pt>
                <c:pt idx="9">
                  <c:v>83.419689119170982</c:v>
                </c:pt>
                <c:pt idx="10">
                  <c:v>56.570890249646723</c:v>
                </c:pt>
                <c:pt idx="11">
                  <c:v>55.86434291097504</c:v>
                </c:pt>
                <c:pt idx="12">
                  <c:v>62.505887894488929</c:v>
                </c:pt>
                <c:pt idx="13">
                  <c:v>47.621290626471975</c:v>
                </c:pt>
                <c:pt idx="14">
                  <c:v>55.440414507772019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1C-47FC-8A69-68307761F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398208"/>
        <c:axId val="80399744"/>
      </c:barChart>
      <c:catAx>
        <c:axId val="80398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0399744"/>
        <c:crosses val="autoZero"/>
        <c:auto val="1"/>
        <c:lblAlgn val="ctr"/>
        <c:lblOffset val="100"/>
        <c:noMultiLvlLbl val="0"/>
      </c:catAx>
      <c:valAx>
        <c:axId val="80399744"/>
        <c:scaling>
          <c:orientation val="minMax"/>
        </c:scaling>
        <c:delete val="0"/>
        <c:axPos val="b"/>
        <c:majorGridlines/>
        <c:numFmt formatCode="###0.0" sourceLinked="1"/>
        <c:majorTickMark val="out"/>
        <c:minorTickMark val="none"/>
        <c:tickLblPos val="nextTo"/>
        <c:crossAx val="803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34473947339188"/>
          <c:y val="0.13822139420406279"/>
          <c:w val="0.20778266132365342"/>
          <c:h val="0.5553280404741353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876624819464512"/>
          <c:y val="3.3514186792771489E-2"/>
          <c:w val="0.49136020143061027"/>
          <c:h val="0.805459056240421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'2017'!$H$10</c:f>
              <c:strCache>
                <c:ptCount val="1"/>
                <c:pt idx="0">
                  <c:v>Посещает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'2017'!$I$9:$K$9</c:f>
              <c:strCache>
                <c:ptCount val="3"/>
                <c:pt idx="0">
                  <c:v>По которым предстоит сдавать ОГЭ или ЕГЭ</c:v>
                </c:pt>
                <c:pt idx="1">
                  <c:v>По предметам, не связанным со школьным обучением (спорт, творчество)</c:v>
                </c:pt>
                <c:pt idx="2">
                  <c:v>По которым плохо успевает в школе, но НЕ связанным с ОГЭ или ЕГЭ</c:v>
                </c:pt>
              </c:strCache>
            </c:strRef>
          </c:cat>
          <c:val>
            <c:numRef>
              <c:f>'2017'!$I$10:$K$10</c:f>
              <c:numCache>
                <c:formatCode>General</c:formatCode>
                <c:ptCount val="3"/>
                <c:pt idx="0">
                  <c:v>59.5</c:v>
                </c:pt>
                <c:pt idx="1">
                  <c:v>49</c:v>
                </c:pt>
                <c:pt idx="2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CC-4DA1-B47A-83E7D790C373}"/>
            </c:ext>
          </c:extLst>
        </c:ser>
        <c:ser>
          <c:idx val="1"/>
          <c:order val="1"/>
          <c:tx>
            <c:strRef>
              <c:f>'2017'!$H$11</c:f>
              <c:strCache>
                <c:ptCount val="1"/>
                <c:pt idx="0">
                  <c:v>Не посещает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'2017'!$I$9:$K$9</c:f>
              <c:strCache>
                <c:ptCount val="3"/>
                <c:pt idx="0">
                  <c:v>По которым предстоит сдавать ОГЭ или ЕГЭ</c:v>
                </c:pt>
                <c:pt idx="1">
                  <c:v>По предметам, не связанным со школьным обучением (спорт, творчество)</c:v>
                </c:pt>
                <c:pt idx="2">
                  <c:v>По которым плохо успевает в школе, но НЕ связанным с ОГЭ или ЕГЭ</c:v>
                </c:pt>
              </c:strCache>
            </c:strRef>
          </c:cat>
          <c:val>
            <c:numRef>
              <c:f>'2017'!$I$11:$K$11</c:f>
              <c:numCache>
                <c:formatCode>###0.0</c:formatCode>
                <c:ptCount val="3"/>
                <c:pt idx="0">
                  <c:v>40.5</c:v>
                </c:pt>
                <c:pt idx="1">
                  <c:v>51</c:v>
                </c:pt>
                <c:pt idx="2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CC-4DA1-B47A-83E7D790C3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572224"/>
        <c:axId val="83573760"/>
      </c:barChart>
      <c:catAx>
        <c:axId val="83572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3573760"/>
        <c:crosses val="autoZero"/>
        <c:auto val="1"/>
        <c:lblAlgn val="ctr"/>
        <c:lblOffset val="100"/>
        <c:noMultiLvlLbl val="0"/>
      </c:catAx>
      <c:valAx>
        <c:axId val="83573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357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5973225197200309E-2"/>
          <c:y val="0.86532564888497676"/>
          <c:w val="0.47799022330852126"/>
          <c:h val="0.1346742526600236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'2013-2017'!$B$33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'2013-2017'!$A$34:$A$38</c:f>
              <c:strCache>
                <c:ptCount val="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Спорт, оздоровление</c:v>
                </c:pt>
                <c:pt idx="4">
                  <c:v>Художественное творчество</c:v>
                </c:pt>
              </c:strCache>
            </c:strRef>
          </c:cat>
          <c:val>
            <c:numRef>
              <c:f>'2013-2017'!$B$34:$B$38</c:f>
              <c:numCache>
                <c:formatCode>0.0</c:formatCode>
                <c:ptCount val="5"/>
                <c:pt idx="0">
                  <c:v>21.900690562315027</c:v>
                </c:pt>
                <c:pt idx="1">
                  <c:v>15.7185136468267</c:v>
                </c:pt>
                <c:pt idx="2">
                  <c:v>15.225254850378164</c:v>
                </c:pt>
                <c:pt idx="3">
                  <c:v>26.438671489641564</c:v>
                </c:pt>
                <c:pt idx="4">
                  <c:v>20.322262413679713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35-4D82-AE64-5F5191B6AE54}"/>
            </c:ext>
          </c:extLst>
        </c:ser>
        <c:ser>
          <c:idx val="1"/>
          <c:order val="1"/>
          <c:tx>
            <c:strRef>
              <c:f>'2013-2017'!$C$33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'2013-2017'!$A$34:$A$38</c:f>
              <c:strCache>
                <c:ptCount val="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Спорт, оздоровление</c:v>
                </c:pt>
                <c:pt idx="4">
                  <c:v>Художественное творчество</c:v>
                </c:pt>
              </c:strCache>
            </c:strRef>
          </c:cat>
          <c:val>
            <c:numRef>
              <c:f>'2013-2017'!$C$34:$C$38</c:f>
              <c:numCache>
                <c:formatCode>0.0</c:formatCode>
                <c:ptCount val="5"/>
                <c:pt idx="0">
                  <c:v>19.616359030039813</c:v>
                </c:pt>
                <c:pt idx="1">
                  <c:v>14.621787911690193</c:v>
                </c:pt>
                <c:pt idx="2">
                  <c:v>15.128483532392329</c:v>
                </c:pt>
                <c:pt idx="3">
                  <c:v>28.881650380021718</c:v>
                </c:pt>
                <c:pt idx="4">
                  <c:v>24.068041983351428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35-4D82-AE64-5F5191B6AE54}"/>
            </c:ext>
          </c:extLst>
        </c:ser>
        <c:ser>
          <c:idx val="2"/>
          <c:order val="2"/>
          <c:tx>
            <c:strRef>
              <c:f>'2013-2017'!$D$33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'2013-2017'!$A$34:$A$38</c:f>
              <c:strCache>
                <c:ptCount val="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Спорт, оздоровление</c:v>
                </c:pt>
                <c:pt idx="4">
                  <c:v>Художественное творчество</c:v>
                </c:pt>
              </c:strCache>
            </c:strRef>
          </c:cat>
          <c:val>
            <c:numRef>
              <c:f>'2013-2017'!$D$34:$D$38</c:f>
              <c:numCache>
                <c:formatCode>0.0</c:formatCode>
                <c:ptCount val="5"/>
                <c:pt idx="0">
                  <c:v>17.017481270067787</c:v>
                </c:pt>
                <c:pt idx="1">
                  <c:v>11.380663574741348</c:v>
                </c:pt>
                <c:pt idx="2">
                  <c:v>13.913663931501963</c:v>
                </c:pt>
                <c:pt idx="3">
                  <c:v>27.470567249375673</c:v>
                </c:pt>
                <c:pt idx="4">
                  <c:v>20.33535497681056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35-4D82-AE64-5F5191B6AE54}"/>
            </c:ext>
          </c:extLst>
        </c:ser>
        <c:ser>
          <c:idx val="3"/>
          <c:order val="3"/>
          <c:tx>
            <c:strRef>
              <c:f>'2013-2017'!$E$33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76595867830508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'2013-2017'!$A$34:$A$38</c:f>
              <c:strCache>
                <c:ptCount val="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Спорт, оздоровление</c:v>
                </c:pt>
                <c:pt idx="4">
                  <c:v>Художественное творчество</c:v>
                </c:pt>
              </c:strCache>
            </c:strRef>
          </c:cat>
          <c:val>
            <c:numRef>
              <c:f>'2013-2017'!$E$34:$E$38</c:f>
              <c:numCache>
                <c:formatCode>0.0</c:formatCode>
                <c:ptCount val="5"/>
                <c:pt idx="0">
                  <c:v>25.953838907206784</c:v>
                </c:pt>
                <c:pt idx="1">
                  <c:v>19.500706547338673</c:v>
                </c:pt>
                <c:pt idx="2">
                  <c:v>18.134715025906736</c:v>
                </c:pt>
                <c:pt idx="3">
                  <c:v>27.602449364107397</c:v>
                </c:pt>
                <c:pt idx="4">
                  <c:v>23.504474799811586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35-4D82-AE64-5F5191B6A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744064"/>
        <c:axId val="84745600"/>
      </c:barChart>
      <c:catAx>
        <c:axId val="8474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745600"/>
        <c:crosses val="autoZero"/>
        <c:auto val="1"/>
        <c:lblAlgn val="ctr"/>
        <c:lblOffset val="100"/>
        <c:noMultiLvlLbl val="0"/>
      </c:catAx>
      <c:valAx>
        <c:axId val="847456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474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'2013-2017'!$B$51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'2013-2017'!$A$52:$A$66</c:f>
              <c:strCache>
                <c:ptCount val="1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Информатика, программирование</c:v>
                </c:pt>
                <c:pt idx="4">
                  <c:v>Физика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История</c:v>
                </c:pt>
                <c:pt idx="8">
                  <c:v>Спорт, оздоровление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Научно-техническое творчество</c:v>
                </c:pt>
                <c:pt idx="12">
                  <c:v>Художественное творчество</c:v>
                </c:pt>
                <c:pt idx="13">
                  <c:v>География</c:v>
                </c:pt>
                <c:pt idx="14">
                  <c:v>Другое</c:v>
                </c:pt>
              </c:strCache>
            </c:strRef>
          </c:cat>
          <c:val>
            <c:numRef>
              <c:f>'2013-2017'!$B$52:$B$66</c:f>
              <c:numCache>
                <c:formatCode>###0.0</c:formatCode>
                <c:ptCount val="15"/>
                <c:pt idx="0">
                  <c:v>23.11739559355475</c:v>
                </c:pt>
                <c:pt idx="1">
                  <c:v>20.914172969417955</c:v>
                </c:pt>
                <c:pt idx="2">
                  <c:v>22.65702071686945</c:v>
                </c:pt>
                <c:pt idx="3">
                  <c:v>17.855968431437027</c:v>
                </c:pt>
                <c:pt idx="4">
                  <c:v>13.613942781979613</c:v>
                </c:pt>
                <c:pt idx="5">
                  <c:v>7.4646497862545225</c:v>
                </c:pt>
                <c:pt idx="6">
                  <c:v>11.180532719500166</c:v>
                </c:pt>
                <c:pt idx="7">
                  <c:v>6.9713909898059851</c:v>
                </c:pt>
                <c:pt idx="8">
                  <c:v>11.903978954291352</c:v>
                </c:pt>
                <c:pt idx="9">
                  <c:v>7.4317658664912853</c:v>
                </c:pt>
                <c:pt idx="10">
                  <c:v>6.5439000328839203</c:v>
                </c:pt>
                <c:pt idx="11">
                  <c:v>5.6231502795133181</c:v>
                </c:pt>
                <c:pt idx="12">
                  <c:v>7.7934889838868786</c:v>
                </c:pt>
                <c:pt idx="13">
                  <c:v>3.8803025320618216</c:v>
                </c:pt>
                <c:pt idx="14">
                  <c:v>1.47977638934561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13-4647-914A-BF3C871CEDFA}"/>
            </c:ext>
          </c:extLst>
        </c:ser>
        <c:ser>
          <c:idx val="1"/>
          <c:order val="1"/>
          <c:tx>
            <c:strRef>
              <c:f>'2013-2017'!$C$51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'2013-2017'!$A$52:$A$66</c:f>
              <c:strCache>
                <c:ptCount val="1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Информатика, программирование</c:v>
                </c:pt>
                <c:pt idx="4">
                  <c:v>Физика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История</c:v>
                </c:pt>
                <c:pt idx="8">
                  <c:v>Спорт, оздоровление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Научно-техническое творчество</c:v>
                </c:pt>
                <c:pt idx="12">
                  <c:v>Художественное творчество</c:v>
                </c:pt>
                <c:pt idx="13">
                  <c:v>География</c:v>
                </c:pt>
                <c:pt idx="14">
                  <c:v>Другое</c:v>
                </c:pt>
              </c:strCache>
            </c:strRef>
          </c:cat>
          <c:val>
            <c:numRef>
              <c:f>'2013-2017'!$C$52:$C$66</c:f>
              <c:numCache>
                <c:formatCode>###0.0</c:formatCode>
                <c:ptCount val="15"/>
                <c:pt idx="0">
                  <c:v>17.915309446254071</c:v>
                </c:pt>
                <c:pt idx="1">
                  <c:v>15.635179153094461</c:v>
                </c:pt>
                <c:pt idx="2">
                  <c:v>15.779949330437928</c:v>
                </c:pt>
                <c:pt idx="3">
                  <c:v>9.952949692363374</c:v>
                </c:pt>
                <c:pt idx="4">
                  <c:v>7.889974665218964</c:v>
                </c:pt>
                <c:pt idx="5">
                  <c:v>4.9583785740137536</c:v>
                </c:pt>
                <c:pt idx="6">
                  <c:v>7.5280492218602975</c:v>
                </c:pt>
                <c:pt idx="7">
                  <c:v>4.7412233079985526</c:v>
                </c:pt>
                <c:pt idx="8">
                  <c:v>8.3604777415852336</c:v>
                </c:pt>
                <c:pt idx="9">
                  <c:v>4.9583785740137536</c:v>
                </c:pt>
                <c:pt idx="10">
                  <c:v>3.9811798769453488</c:v>
                </c:pt>
                <c:pt idx="11">
                  <c:v>3.2211364458921463</c:v>
                </c:pt>
                <c:pt idx="12">
                  <c:v>6.5870430691277599</c:v>
                </c:pt>
                <c:pt idx="13">
                  <c:v>2.4249004705030766</c:v>
                </c:pt>
                <c:pt idx="14" formatCode="####.0">
                  <c:v>0.54288816503800219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13-4647-914A-BF3C871CEDFA}"/>
            </c:ext>
          </c:extLst>
        </c:ser>
        <c:ser>
          <c:idx val="2"/>
          <c:order val="2"/>
          <c:tx>
            <c:strRef>
              <c:f>'2013-2017'!$D$51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'2013-2017'!$A$52:$A$66</c:f>
              <c:strCache>
                <c:ptCount val="1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Информатика, программирование</c:v>
                </c:pt>
                <c:pt idx="4">
                  <c:v>Физика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История</c:v>
                </c:pt>
                <c:pt idx="8">
                  <c:v>Спорт, оздоровление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Научно-техническое творчество</c:v>
                </c:pt>
                <c:pt idx="12">
                  <c:v>Художественное творчество</c:v>
                </c:pt>
                <c:pt idx="13">
                  <c:v>География</c:v>
                </c:pt>
                <c:pt idx="14">
                  <c:v>Другое</c:v>
                </c:pt>
              </c:strCache>
            </c:strRef>
          </c:cat>
          <c:val>
            <c:numRef>
              <c:f>'2013-2017'!$D$52:$D$66</c:f>
              <c:numCache>
                <c:formatCode>###0.0</c:formatCode>
                <c:ptCount val="15"/>
                <c:pt idx="0">
                  <c:v>24.117017481270068</c:v>
                </c:pt>
                <c:pt idx="1">
                  <c:v>19.835890117731005</c:v>
                </c:pt>
                <c:pt idx="2">
                  <c:v>16.981805208704959</c:v>
                </c:pt>
                <c:pt idx="3">
                  <c:v>10.560114163396362</c:v>
                </c:pt>
                <c:pt idx="4">
                  <c:v>9.632536567962898</c:v>
                </c:pt>
                <c:pt idx="5">
                  <c:v>5.3514092044238311</c:v>
                </c:pt>
                <c:pt idx="6">
                  <c:v>7.5276489475561901</c:v>
                </c:pt>
                <c:pt idx="7">
                  <c:v>4.9589725294327511</c:v>
                </c:pt>
                <c:pt idx="8">
                  <c:v>8.2411701748127015</c:v>
                </c:pt>
                <c:pt idx="9">
                  <c:v>4.6378879771673205</c:v>
                </c:pt>
                <c:pt idx="10">
                  <c:v>4.6378879771673205</c:v>
                </c:pt>
                <c:pt idx="12">
                  <c:v>4.8519443453442737</c:v>
                </c:pt>
                <c:pt idx="13">
                  <c:v>2.9967891544773457</c:v>
                </c:pt>
                <c:pt idx="14" formatCode="####.0">
                  <c:v>0.78487334998216196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13-4647-914A-BF3C871CEDFA}"/>
            </c:ext>
          </c:extLst>
        </c:ser>
        <c:ser>
          <c:idx val="3"/>
          <c:order val="3"/>
          <c:tx>
            <c:strRef>
              <c:f>'2013-2017'!$E$51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'2013-2017'!$A$52:$A$66</c:f>
              <c:strCache>
                <c:ptCount val="15"/>
                <c:pt idx="0">
                  <c:v>Математика</c:v>
                </c:pt>
                <c:pt idx="1">
                  <c:v>Русский язык</c:v>
                </c:pt>
                <c:pt idx="2">
                  <c:v>Иностранные языки</c:v>
                </c:pt>
                <c:pt idx="3">
                  <c:v>Информатика, программирование</c:v>
                </c:pt>
                <c:pt idx="4">
                  <c:v>Физика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История</c:v>
                </c:pt>
                <c:pt idx="8">
                  <c:v>Спорт, оздоровление</c:v>
                </c:pt>
                <c:pt idx="9">
                  <c:v>Биология</c:v>
                </c:pt>
                <c:pt idx="10">
                  <c:v>Литература</c:v>
                </c:pt>
                <c:pt idx="11">
                  <c:v>Научно-техническое творчество</c:v>
                </c:pt>
                <c:pt idx="12">
                  <c:v>Художественное творчество</c:v>
                </c:pt>
                <c:pt idx="13">
                  <c:v>География</c:v>
                </c:pt>
                <c:pt idx="14">
                  <c:v>Другое</c:v>
                </c:pt>
              </c:strCache>
            </c:strRef>
          </c:cat>
          <c:val>
            <c:numRef>
              <c:f>'2013-2017'!$E$52:$E$66</c:f>
              <c:numCache>
                <c:formatCode>###0.0</c:formatCode>
                <c:ptCount val="15"/>
                <c:pt idx="0">
                  <c:v>18.370230805463965</c:v>
                </c:pt>
                <c:pt idx="1">
                  <c:v>18.134715025906736</c:v>
                </c:pt>
                <c:pt idx="2">
                  <c:v>17.004239284032032</c:v>
                </c:pt>
                <c:pt idx="3">
                  <c:v>11.351860574658502</c:v>
                </c:pt>
                <c:pt idx="4">
                  <c:v>10.645313235986812</c:v>
                </c:pt>
                <c:pt idx="5">
                  <c:v>9.5619406500235513</c:v>
                </c:pt>
                <c:pt idx="6">
                  <c:v>9.4206311822892133</c:v>
                </c:pt>
                <c:pt idx="7">
                  <c:v>8.9967027790861991</c:v>
                </c:pt>
                <c:pt idx="8">
                  <c:v>8.1959491285916162</c:v>
                </c:pt>
                <c:pt idx="9">
                  <c:v>8.0075365049458309</c:v>
                </c:pt>
                <c:pt idx="10">
                  <c:v>7.0183702308054636</c:v>
                </c:pt>
                <c:pt idx="11">
                  <c:v>5.840791333019312</c:v>
                </c:pt>
                <c:pt idx="12">
                  <c:v>5.4168629298162978</c:v>
                </c:pt>
                <c:pt idx="13">
                  <c:v>5.2284503061705134</c:v>
                </c:pt>
                <c:pt idx="14">
                  <c:v>2.2138483278379653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013-4647-914A-BF3C871CE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67936"/>
        <c:axId val="84569472"/>
      </c:barChart>
      <c:catAx>
        <c:axId val="8456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569472"/>
        <c:crosses val="autoZero"/>
        <c:auto val="1"/>
        <c:lblAlgn val="ctr"/>
        <c:lblOffset val="100"/>
        <c:noMultiLvlLbl val="0"/>
      </c:catAx>
      <c:valAx>
        <c:axId val="84569472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84567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'2013-2017'!$A$73</c:f>
              <c:strCache>
                <c:ptCount val="1"/>
                <c:pt idx="0">
                  <c:v>Дополнительные занятия в школе, где учится ребенок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'2013-2017'!$B$72:$F$72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'2013-2017'!$B$73:$F$73</c:f>
              <c:numCache>
                <c:formatCode>0.0</c:formatCode>
                <c:ptCount val="5"/>
                <c:pt idx="0">
                  <c:v>29.628411706675433</c:v>
                </c:pt>
                <c:pt idx="1">
                  <c:v>26.529134998190372</c:v>
                </c:pt>
                <c:pt idx="2">
                  <c:v>23.902961113093117</c:v>
                </c:pt>
                <c:pt idx="3">
                  <c:v>31.323598681111637</c:v>
                </c:pt>
                <c:pt idx="4">
                  <c:v>38.253440911248219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032-4709-BD9F-4C6C2E6A9259}"/>
            </c:ext>
          </c:extLst>
        </c:ser>
        <c:ser>
          <c:idx val="1"/>
          <c:order val="1"/>
          <c:tx>
            <c:strRef>
              <c:f>'2013-2017'!$A$74</c:f>
              <c:strCache>
                <c:ptCount val="1"/>
                <c:pt idx="0">
                  <c:v> Дополнительные занятия в другой школе</c:v>
                </c:pt>
              </c:strCache>
            </c:strRef>
          </c:tx>
          <c:cat>
            <c:numRef>
              <c:f>'2013-2017'!$B$72:$F$72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'2013-2017'!$B$74:$F$74</c:f>
              <c:numCache>
                <c:formatCode>General</c:formatCode>
                <c:ptCount val="5"/>
                <c:pt idx="3" formatCode="0.0">
                  <c:v>2.5435704192180877</c:v>
                </c:pt>
                <c:pt idx="4" formatCode="0.0">
                  <c:v>2.6103464641670624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032-4709-BD9F-4C6C2E6A9259}"/>
            </c:ext>
          </c:extLst>
        </c:ser>
        <c:ser>
          <c:idx val="2"/>
          <c:order val="2"/>
          <c:tx>
            <c:strRef>
              <c:f>'2013-2017'!$A$75</c:f>
              <c:strCache>
                <c:ptCount val="1"/>
                <c:pt idx="0">
                  <c:v>Детско-юношеские спортивные школы / музыкальные школы / дома творчества / кружки и т.п.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'2013-2017'!$B$72:$F$72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'2013-2017'!$B$75:$F$75</c:f>
              <c:numCache>
                <c:formatCode>0.0</c:formatCode>
                <c:ptCount val="5"/>
                <c:pt idx="0">
                  <c:v>36.073659980269646</c:v>
                </c:pt>
                <c:pt idx="1">
                  <c:v>39.015562794064422</c:v>
                </c:pt>
                <c:pt idx="2">
                  <c:v>35.640385301462715</c:v>
                </c:pt>
                <c:pt idx="3">
                  <c:v>40.178991992463494</c:v>
                </c:pt>
                <c:pt idx="4">
                  <c:v>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32-4709-BD9F-4C6C2E6A9259}"/>
            </c:ext>
          </c:extLst>
        </c:ser>
        <c:ser>
          <c:idx val="3"/>
          <c:order val="3"/>
          <c:tx>
            <c:strRef>
              <c:f>'2013-2017'!$A$76</c:f>
              <c:strCache>
                <c:ptCount val="1"/>
                <c:pt idx="0">
                  <c:v>Занятия с репетитором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'2013-2017'!$B$72:$F$72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'2013-2017'!$B$76:$F$76</c:f>
              <c:numCache>
                <c:formatCode>0.0</c:formatCode>
                <c:ptCount val="5"/>
                <c:pt idx="0">
                  <c:v>16.935218678066423</c:v>
                </c:pt>
                <c:pt idx="1">
                  <c:v>14.802750633369527</c:v>
                </c:pt>
                <c:pt idx="2">
                  <c:v>16.625044595076705</c:v>
                </c:pt>
                <c:pt idx="3">
                  <c:v>22.091380122468205</c:v>
                </c:pt>
                <c:pt idx="4">
                  <c:v>20.26578073089701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32-4709-BD9F-4C6C2E6A9259}"/>
            </c:ext>
          </c:extLst>
        </c:ser>
        <c:ser>
          <c:idx val="4"/>
          <c:order val="4"/>
          <c:tx>
            <c:strRef>
              <c:f>'2013-2017'!$A$77</c:f>
              <c:strCache>
                <c:ptCount val="1"/>
                <c:pt idx="0">
                  <c:v>Курсы при вузе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'2013-2017'!$B$72:$F$72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'2013-2017'!$B$77:$F$77</c:f>
              <c:numCache>
                <c:formatCode>0.0</c:formatCode>
                <c:ptCount val="5"/>
                <c:pt idx="0">
                  <c:v>1.9401512660309108</c:v>
                </c:pt>
                <c:pt idx="1">
                  <c:v>2.3525153818313429</c:v>
                </c:pt>
                <c:pt idx="2">
                  <c:v>1.2486621476988942</c:v>
                </c:pt>
                <c:pt idx="3">
                  <c:v>1.5544041450777202</c:v>
                </c:pt>
                <c:pt idx="4">
                  <c:v>2.0882771713336501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032-4709-BD9F-4C6C2E6A9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00864"/>
        <c:axId val="84502400"/>
      </c:lineChart>
      <c:catAx>
        <c:axId val="845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502400"/>
        <c:crosses val="autoZero"/>
        <c:auto val="1"/>
        <c:lblAlgn val="ctr"/>
        <c:lblOffset val="100"/>
        <c:noMultiLvlLbl val="0"/>
      </c:catAx>
      <c:valAx>
        <c:axId val="845024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450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'2013-2017'!$A$82</c:f>
              <c:strCache>
                <c:ptCount val="1"/>
                <c:pt idx="0">
                  <c:v>общее и творческое развитие, расширение кругозора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'2013-2017'!$B$82:$E$82</c:f>
              <c:numCache>
                <c:formatCode>###0.0</c:formatCode>
                <c:ptCount val="4"/>
                <c:pt idx="0">
                  <c:v>18.217691548832622</c:v>
                </c:pt>
                <c:pt idx="1">
                  <c:v>18.458197611292075</c:v>
                </c:pt>
                <c:pt idx="2">
                  <c:v>19.586157688191225</c:v>
                </c:pt>
                <c:pt idx="3">
                  <c:v>19.594912859161564</c:v>
                </c:pt>
              </c:numCache>
            </c:numRef>
          </c:val>
        </c:ser>
        <c:ser>
          <c:idx val="1"/>
          <c:order val="1"/>
          <c:tx>
            <c:strRef>
              <c:f>'2013-2017'!$A$83</c:f>
              <c:strCache>
                <c:ptCount val="1"/>
                <c:pt idx="0">
                  <c:v>подготовиться к сдаче ГИА-9 / ЕГЭ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0334236675700084E-3"/>
                  <c:y val="2.9433413738312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40108401084011E-2"/>
                  <c:y val="2.94334137383121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'2013-2017'!$B$83:$E$83</c:f>
              <c:numCache>
                <c:formatCode>###0.0</c:formatCode>
                <c:ptCount val="4"/>
                <c:pt idx="0">
                  <c:v>12.923380466951661</c:v>
                </c:pt>
                <c:pt idx="1">
                  <c:v>11.943539630836048</c:v>
                </c:pt>
                <c:pt idx="2">
                  <c:v>12.201212986086336</c:v>
                </c:pt>
                <c:pt idx="3">
                  <c:v>18.181818181818183</c:v>
                </c:pt>
              </c:numCache>
            </c:numRef>
          </c:val>
        </c:ser>
        <c:ser>
          <c:idx val="2"/>
          <c:order val="2"/>
          <c:tx>
            <c:strRef>
              <c:f>'2013-2017'!$A$84</c:f>
              <c:strCache>
                <c:ptCount val="1"/>
                <c:pt idx="0">
                  <c:v>подтянуть ребёнка по школьным предметам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200542005420054E-3"/>
                  <c:y val="8.8300241214936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133694670280035E-3"/>
                  <c:y val="1.1773365495324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1.8066847335140017E-2"/>
                  <c:y val="8.83002412149371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'2013-2017'!$B$84:$E$84</c:f>
              <c:numCache>
                <c:formatCode>###0.0</c:formatCode>
                <c:ptCount val="4"/>
                <c:pt idx="0">
                  <c:v>12.298585991450182</c:v>
                </c:pt>
                <c:pt idx="1">
                  <c:v>15.381831342743396</c:v>
                </c:pt>
                <c:pt idx="2">
                  <c:v>12.129860863360685</c:v>
                </c:pt>
                <c:pt idx="3">
                  <c:v>17.710786622703722</c:v>
                </c:pt>
              </c:numCache>
            </c:numRef>
          </c:val>
        </c:ser>
        <c:ser>
          <c:idx val="3"/>
          <c:order val="3"/>
          <c:tx>
            <c:strRef>
              <c:f>'2013-2017'!$A$85</c:f>
              <c:strCache>
                <c:ptCount val="1"/>
                <c:pt idx="0">
                  <c:v>оздоровление / спортивное развитие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'2013-2017'!$B$85:$E$85</c:f>
              <c:numCache>
                <c:formatCode>###0.0</c:formatCode>
                <c:ptCount val="4"/>
                <c:pt idx="0">
                  <c:v>12.199934232160475</c:v>
                </c:pt>
                <c:pt idx="1">
                  <c:v>16.467607672819398</c:v>
                </c:pt>
                <c:pt idx="2">
                  <c:v>13.378523011059579</c:v>
                </c:pt>
                <c:pt idx="3">
                  <c:v>11.304757418747057</c:v>
                </c:pt>
              </c:numCache>
            </c:numRef>
          </c:val>
        </c:ser>
        <c:ser>
          <c:idx val="4"/>
          <c:order val="4"/>
          <c:tx>
            <c:strRef>
              <c:f>'2013-2017'!$A$86</c:f>
              <c:strCache>
                <c:ptCount val="1"/>
                <c:pt idx="0">
                  <c:v>подготовиться к успешному участию в олимпиадах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'2013-2017'!$B$86:$E$86</c:f>
              <c:numCache>
                <c:formatCode>####.0</c:formatCode>
                <c:ptCount val="4"/>
                <c:pt idx="0" formatCode="###0.0">
                  <c:v>1.2495889510029596</c:v>
                </c:pt>
                <c:pt idx="1">
                  <c:v>0.94100615273253718</c:v>
                </c:pt>
                <c:pt idx="2" formatCode="###0.0">
                  <c:v>1.5697466999643239</c:v>
                </c:pt>
                <c:pt idx="3" formatCode="###0.0">
                  <c:v>1.9783325482807348</c:v>
                </c:pt>
              </c:numCache>
            </c:numRef>
          </c:val>
        </c:ser>
        <c:ser>
          <c:idx val="5"/>
          <c:order val="5"/>
          <c:tx>
            <c:strRef>
              <c:f>'2013-2017'!$A$87</c:f>
              <c:strCache>
                <c:ptCount val="1"/>
                <c:pt idx="0">
                  <c:v>приобщение к научно-техническому творчеству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'2013-2017'!$B$87:$E$87</c:f>
              <c:numCache>
                <c:formatCode>General</c:formatCode>
                <c:ptCount val="4"/>
                <c:pt idx="3" formatCode="####.0">
                  <c:v>0.89495996231747521</c:v>
                </c:pt>
              </c:numCache>
            </c:numRef>
          </c:val>
        </c:ser>
        <c:ser>
          <c:idx val="6"/>
          <c:order val="6"/>
          <c:tx>
            <c:strRef>
              <c:f>'2013-2017'!$A$88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'2013-2017'!$B$88:$E$88</c:f>
              <c:numCache>
                <c:formatCode>####.0</c:formatCode>
                <c:ptCount val="4"/>
                <c:pt idx="0">
                  <c:v>0.52614271621177244</c:v>
                </c:pt>
                <c:pt idx="1">
                  <c:v>0.47050307636626859</c:v>
                </c:pt>
                <c:pt idx="2">
                  <c:v>0.85622547270781302</c:v>
                </c:pt>
                <c:pt idx="3">
                  <c:v>0.65944418276024497</c:v>
                </c:pt>
              </c:numCache>
            </c:numRef>
          </c:val>
        </c:ser>
        <c:ser>
          <c:idx val="7"/>
          <c:order val="7"/>
          <c:tx>
            <c:strRef>
              <c:f>'2013-2017'!$A$89</c:f>
              <c:strCache>
                <c:ptCount val="1"/>
                <c:pt idx="0">
                  <c:v>облегчить переход в другую более сильную школу или класс</c:v>
                </c:pt>
              </c:strCache>
            </c:strRef>
          </c:tx>
          <c:invertIfNegative val="0"/>
          <c:cat>
            <c:numRef>
              <c:f>'2013-2017'!$B$80:$E$80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'2013-2017'!$B$89:$E$89</c:f>
              <c:numCache>
                <c:formatCode>####.0</c:formatCode>
                <c:ptCount val="4"/>
                <c:pt idx="0">
                  <c:v>0.75633015455442298</c:v>
                </c:pt>
                <c:pt idx="1">
                  <c:v>0.43431053203040176</c:v>
                </c:pt>
                <c:pt idx="2">
                  <c:v>0.46378879771673204</c:v>
                </c:pt>
                <c:pt idx="3">
                  <c:v>0.56523787093735278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47296"/>
        <c:axId val="79103104"/>
      </c:barChart>
      <c:catAx>
        <c:axId val="7904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103104"/>
        <c:crosses val="autoZero"/>
        <c:auto val="1"/>
        <c:lblAlgn val="ctr"/>
        <c:lblOffset val="100"/>
        <c:noMultiLvlLbl val="0"/>
      </c:catAx>
      <c:valAx>
        <c:axId val="79103104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79047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'2013-2017'!$B$119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'2013-2017'!$A$120:$A$124</c:f>
              <c:strCache>
                <c:ptCount val="5"/>
                <c:pt idx="0">
                  <c:v>cущественно выросла</c:v>
                </c:pt>
                <c:pt idx="1">
                  <c:v>незначительно выросла</c:v>
                </c:pt>
                <c:pt idx="2">
                  <c:v>не изменилась</c:v>
                </c:pt>
                <c:pt idx="3">
                  <c:v>незначительно снизилась</c:v>
                </c:pt>
                <c:pt idx="4">
                  <c:v>существенно снизилась</c:v>
                </c:pt>
              </c:strCache>
            </c:strRef>
          </c:cat>
          <c:val>
            <c:numRef>
              <c:f>'2013-2017'!$B$120:$B$124</c:f>
              <c:numCache>
                <c:formatCode>###0.0</c:formatCode>
                <c:ptCount val="5"/>
                <c:pt idx="0">
                  <c:v>7.206782854451248</c:v>
                </c:pt>
                <c:pt idx="1">
                  <c:v>18.370230805463965</c:v>
                </c:pt>
                <c:pt idx="2">
                  <c:v>42.251530852567122</c:v>
                </c:pt>
                <c:pt idx="3" formatCode="####.0">
                  <c:v>0.89495996231747521</c:v>
                </c:pt>
                <c:pt idx="4" formatCode="####.0">
                  <c:v>0.65944418276024497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14-4ADA-AE48-CABE681B8BB1}"/>
            </c:ext>
          </c:extLst>
        </c:ser>
        <c:ser>
          <c:idx val="1"/>
          <c:order val="1"/>
          <c:tx>
            <c:strRef>
              <c:f>'2013-2017'!$C$119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6116582303725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14-4ADA-AE48-CABE681B8BB1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14-4ADA-AE48-CABE681B8BB1}"/>
                </c:ext>
              </c:extLst>
            </c:dLbl>
            <c:dLbl>
              <c:idx val="2"/>
              <c:layout>
                <c:manualLayout>
                  <c:x val="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14-4ADA-AE48-CABE681B8BB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'2013-2017'!$A$120:$A$124</c:f>
              <c:strCache>
                <c:ptCount val="5"/>
                <c:pt idx="0">
                  <c:v>cущественно выросла</c:v>
                </c:pt>
                <c:pt idx="1">
                  <c:v>незначительно выросла</c:v>
                </c:pt>
                <c:pt idx="2">
                  <c:v>не изменилась</c:v>
                </c:pt>
                <c:pt idx="3">
                  <c:v>незначительно снизилась</c:v>
                </c:pt>
                <c:pt idx="4">
                  <c:v>существенно снизилась</c:v>
                </c:pt>
              </c:strCache>
            </c:strRef>
          </c:cat>
          <c:val>
            <c:numRef>
              <c:f>'2013-2017'!$C$120:$C$124</c:f>
              <c:numCache>
                <c:formatCode>###0.0</c:formatCode>
                <c:ptCount val="5"/>
                <c:pt idx="0">
                  <c:v>6.5495965828191745</c:v>
                </c:pt>
                <c:pt idx="1">
                  <c:v>21.40484100616991</c:v>
                </c:pt>
                <c:pt idx="2">
                  <c:v>41.718082581869957</c:v>
                </c:pt>
                <c:pt idx="3" formatCode="####.0">
                  <c:v>0.56953013763644988</c:v>
                </c:pt>
                <c:pt idx="4" formatCode="####.0">
                  <c:v>0.61699098243948736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414-4ADA-AE48-CABE681B8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91904"/>
        <c:axId val="84910080"/>
      </c:barChart>
      <c:catAx>
        <c:axId val="8489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910080"/>
        <c:crosses val="autoZero"/>
        <c:auto val="1"/>
        <c:lblAlgn val="ctr"/>
        <c:lblOffset val="100"/>
        <c:noMultiLvlLbl val="0"/>
      </c:catAx>
      <c:valAx>
        <c:axId val="84910080"/>
        <c:scaling>
          <c:orientation val="minMax"/>
        </c:scaling>
        <c:delete val="0"/>
        <c:axPos val="l"/>
        <c:majorGridlines/>
        <c:numFmt formatCode="###0.0" sourceLinked="1"/>
        <c:majorTickMark val="out"/>
        <c:minorTickMark val="none"/>
        <c:tickLblPos val="nextTo"/>
        <c:crossAx val="84891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D9A65-6F1C-4517-9415-9C5E609225B3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17817-FF5E-470C-99F1-BA24A8E00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4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0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7817-FF5E-470C-99F1-BA24A8E006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2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7817-FF5E-470C-99F1-BA24A8E006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6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7817-FF5E-470C-99F1-BA24A8E006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79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7817-FF5E-470C-99F1-BA24A8E006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3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17817-FF5E-470C-99F1-BA24A8E006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29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1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53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8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6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1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5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3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E36E-B6AF-4863-99CB-9B8264496462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3A3E-9E23-4C54-9B24-82482AD41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9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918" y="854096"/>
            <a:ext cx="1905004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857249" y="2640557"/>
            <a:ext cx="230967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279749" y="2780928"/>
            <a:ext cx="536095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детей: взгляд родителей</a:t>
            </a:r>
          </a:p>
          <a:p>
            <a:endParaRPr lang="ru-RU" sz="12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063940" y="4836417"/>
            <a:ext cx="48962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Докладчик:</a:t>
            </a:r>
          </a:p>
          <a:p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Семионова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Е.А., к.э.н., старший научный сотрудник ЦЭНО ИПЭИ </a:t>
            </a:r>
          </a:p>
          <a:p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2587" y="1018726"/>
            <a:ext cx="2997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Института прикладных экономических исследований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40368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096" y="2988747"/>
            <a:ext cx="2120762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366410" y="0"/>
            <a:ext cx="392034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366408" y="3165800"/>
            <a:ext cx="39203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234" y="5581521"/>
            <a:ext cx="1037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ЦЭНО ИПЭИ</a:t>
            </a:r>
          </a:p>
        </p:txBody>
      </p:sp>
    </p:spTree>
    <p:extLst>
      <p:ext uri="{BB962C8B-B14F-4D97-AF65-F5344CB8AC3E}">
        <p14:creationId xmlns:p14="http://schemas.microsoft.com/office/powerpoint/2010/main" val="295002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0126" y="458514"/>
            <a:ext cx="6259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дополнительных занятий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7150" y="6093296"/>
            <a:ext cx="1944217" cy="336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473416"/>
              </p:ext>
            </p:extLst>
          </p:nvPr>
        </p:nvGraphicFramePr>
        <p:xfrm>
          <a:off x="179512" y="1727709"/>
          <a:ext cx="4176464" cy="341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520207"/>
              </p:ext>
            </p:extLst>
          </p:nvPr>
        </p:nvGraphicFramePr>
        <p:xfrm>
          <a:off x="4355976" y="26156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4007" y="1279193"/>
            <a:ext cx="417646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0" i="0" u="none" strike="noStrike" baseline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Посещение дополнительных занятий (в разрезе типов поселений)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0407" y="1207244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Посещает ли Ваш ребенок какие-либо дополнительные занятия? </a:t>
            </a:r>
          </a:p>
        </p:txBody>
      </p:sp>
    </p:spTree>
    <p:extLst>
      <p:ext uri="{BB962C8B-B14F-4D97-AF65-F5344CB8AC3E}">
        <p14:creationId xmlns:p14="http://schemas.microsoft.com/office/powerpoint/2010/main" val="33362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735991"/>
            <a:ext cx="8568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дисциплинам (предметам) Ваш ребенок посещает дополнительные занятия?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ЦЭНО, 2016г.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555185"/>
              </p:ext>
            </p:extLst>
          </p:nvPr>
        </p:nvGraphicFramePr>
        <p:xfrm>
          <a:off x="323528" y="1628801"/>
          <a:ext cx="51125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468978"/>
              </p:ext>
            </p:extLst>
          </p:nvPr>
        </p:nvGraphicFramePr>
        <p:xfrm>
          <a:off x="5576489" y="2060848"/>
          <a:ext cx="3249074" cy="3796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871892" y="6277962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ЦЭНО, 2017г.</a:t>
            </a:r>
          </a:p>
        </p:txBody>
      </p:sp>
    </p:spTree>
    <p:extLst>
      <p:ext uri="{BB962C8B-B14F-4D97-AF65-F5344CB8AC3E}">
        <p14:creationId xmlns:p14="http://schemas.microsoft.com/office/powerpoint/2010/main" val="26051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1" y="735991"/>
            <a:ext cx="7632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посещения дополнительных занятий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460927"/>
              </p:ext>
            </p:extLst>
          </p:nvPr>
        </p:nvGraphicFramePr>
        <p:xfrm>
          <a:off x="1843087" y="1340769"/>
          <a:ext cx="5753249" cy="3731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593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735991"/>
            <a:ext cx="76328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посещения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</a:t>
            </a:r>
          </a:p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тех, кто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не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посещал)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475133"/>
              </p:ext>
            </p:extLst>
          </p:nvPr>
        </p:nvGraphicFramePr>
        <p:xfrm>
          <a:off x="1114024" y="1700808"/>
          <a:ext cx="7029450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426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735991"/>
            <a:ext cx="875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занятия, которые посещает Ваш ребенок, это…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159641"/>
              </p:ext>
            </p:extLst>
          </p:nvPr>
        </p:nvGraphicFramePr>
        <p:xfrm>
          <a:off x="688348" y="1844824"/>
          <a:ext cx="6998327" cy="411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75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735991"/>
            <a:ext cx="8754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основная цель дополнительных занятий Вашего ребенка?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588240"/>
              </p:ext>
            </p:extLst>
          </p:nvPr>
        </p:nvGraphicFramePr>
        <p:xfrm>
          <a:off x="971600" y="1484784"/>
          <a:ext cx="7029450" cy="43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75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437" y="697783"/>
            <a:ext cx="51905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Какую сумму Вы тратите на оплату всех дополнительных занятий Вашего ребенка, в месяц? (%)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894333"/>
              </p:ext>
            </p:extLst>
          </p:nvPr>
        </p:nvGraphicFramePr>
        <p:xfrm>
          <a:off x="4706311" y="3140968"/>
          <a:ext cx="4211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258005" y="1700808"/>
            <a:ext cx="3640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Изменилась ли эта сумма по сравнению с прошлым учебным годом?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8505" y="5877272"/>
            <a:ext cx="827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среднем, на оплату дополнительных занятий ребенка в месяц семья (среди тех, кто оплачивает дополнительные занятия) тратит 2756 руб. То есть, за учебный год, около 24800 руб. (2017г.)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755233"/>
              </p:ext>
            </p:extLst>
          </p:nvPr>
        </p:nvGraphicFramePr>
        <p:xfrm>
          <a:off x="258505" y="1628800"/>
          <a:ext cx="4745543" cy="397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675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083" y="620688"/>
            <a:ext cx="875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0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уровень Вашего материального положения снизился из-за ухудшения экономического положения в стране, повлияет ли это на Ваши возможности дать ребёнку дополнительное образование?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1050" y="6462628"/>
            <a:ext cx="1944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ЦЭНО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" y="207309"/>
            <a:ext cx="124182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944004"/>
              </p:ext>
            </p:extLst>
          </p:nvPr>
        </p:nvGraphicFramePr>
        <p:xfrm>
          <a:off x="1835696" y="1636351"/>
          <a:ext cx="5467349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6076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246</Words>
  <Application>Microsoft Office PowerPoint</Application>
  <PresentationFormat>Экран (4:3)</PresentationFormat>
  <Paragraphs>58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34</cp:revision>
  <dcterms:created xsi:type="dcterms:W3CDTF">2018-02-14T10:46:13Z</dcterms:created>
  <dcterms:modified xsi:type="dcterms:W3CDTF">2018-02-21T14:30:27Z</dcterms:modified>
</cp:coreProperties>
</file>