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60" r:id="rId3"/>
    <p:sldId id="335" r:id="rId4"/>
    <p:sldId id="345" r:id="rId5"/>
    <p:sldId id="363" r:id="rId6"/>
    <p:sldId id="364" r:id="rId7"/>
    <p:sldId id="368" r:id="rId8"/>
    <p:sldId id="344" r:id="rId9"/>
    <p:sldId id="343" r:id="rId10"/>
    <p:sldId id="356" r:id="rId11"/>
    <p:sldId id="349" r:id="rId12"/>
    <p:sldId id="354" r:id="rId13"/>
    <p:sldId id="353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iana Klyachko" initials="TK" lastIdx="0" clrIdx="0">
    <p:extLst>
      <p:ext uri="{19B8F6BF-5375-455C-9EA6-DF929625EA0E}">
        <p15:presenceInfo xmlns:p15="http://schemas.microsoft.com/office/powerpoint/2012/main" userId="e591e0257b9b76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7C80"/>
    <a:srgbClr val="FF9999"/>
    <a:srgbClr val="8DD41A"/>
    <a:srgbClr val="7FC422"/>
    <a:srgbClr val="8DCD47"/>
    <a:srgbClr val="FFE285"/>
    <a:srgbClr val="FF832F"/>
    <a:srgbClr val="FD7639"/>
    <a:srgbClr val="D33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22" y="72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3;&#1072;&#1083;&#1080;&#1085;&#1072;%20&#1058;&#1086;&#1082;&#1072;&#1088;&#1077;&#1074;&#1072;\Desktop\&#1071;&#1088;&#1086;&#1089;&#1083;&#1072;&#1074;&#1083;&#1100;%20&#1050;&#1086;&#1085;&#1092;&#1077;&#1088;&#1077;&#1085;&#1094;&#1080;&#1103;\&#1056;&#1080;&#1089;&#1091;&#1085;&#1082;&#1080;%20&#1076;&#1086;&#1087;&#1086;&#1083;&#1085;&#1077;&#1085;&#1080;&#110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По Вашей оценке, КАКИЕ ИЗМЕНЕНИЯ ПРОИЗОШЛИ </a:t>
            </a:r>
            <a:br>
              <a:rPr lang="ru-RU" sz="2000" dirty="0"/>
            </a:br>
            <a:r>
              <a:rPr lang="ru-RU" sz="2000" dirty="0"/>
              <a:t>за ПОСЛЕДНИЕ год–два? (%)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6628624775681356E-2"/>
          <c:y val="0.16650422655300165"/>
          <c:w val="0.83036902049556671"/>
          <c:h val="0.498851435956250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Лист1!$A$3:$B$12</c:f>
              <c:multiLvlStrCache>
                <c:ptCount val="10"/>
                <c:lvl>
                  <c:pt idx="0">
                    <c:v>2016</c:v>
                  </c:pt>
                  <c:pt idx="1">
                    <c:v>2017</c:v>
                  </c:pt>
                  <c:pt idx="2">
                    <c:v>2016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2017</c:v>
                  </c:pt>
                  <c:pt idx="6">
                    <c:v>2016</c:v>
                  </c:pt>
                  <c:pt idx="7">
                    <c:v>2017</c:v>
                  </c:pt>
                  <c:pt idx="8">
                    <c:v>2016</c:v>
                  </c:pt>
                  <c:pt idx="9">
                    <c:v>2017</c:v>
                  </c:pt>
                </c:lvl>
                <c:lvl>
                  <c:pt idx="0">
                    <c:v>Учителя стали лучше готовиться к урокам</c:v>
                  </c:pt>
                  <c:pt idx="2">
                    <c:v>Учителя стали больше заниматься внеклассной работой</c:v>
                  </c:pt>
                  <c:pt idx="4">
                    <c:v>Учителя стали больше заниматься организационной работой</c:v>
                  </c:pt>
                  <c:pt idx="6">
                    <c:v>Школа достигла более высоких показателей по ОГЭ и ЕГЭ</c:v>
                  </c:pt>
                  <c:pt idx="8">
                    <c:v>Школа достигла более высоких показателей в олимпиадах школьников</c:v>
                  </c:pt>
                </c:lvl>
              </c:multiLvlStrCache>
            </c:multiLvlStrRef>
          </c:cat>
          <c:val>
            <c:numRef>
              <c:f>Лист1!$C$3:$C$12</c:f>
              <c:numCache>
                <c:formatCode>0.0</c:formatCode>
                <c:ptCount val="10"/>
                <c:pt idx="0">
                  <c:v>34.299999999999997</c:v>
                </c:pt>
                <c:pt idx="1">
                  <c:v>35.299999999999997</c:v>
                </c:pt>
                <c:pt idx="2">
                  <c:v>32.200000000000003</c:v>
                </c:pt>
                <c:pt idx="3">
                  <c:v>29.1</c:v>
                </c:pt>
                <c:pt idx="4">
                  <c:v>28.5</c:v>
                </c:pt>
                <c:pt idx="5">
                  <c:v>24.2</c:v>
                </c:pt>
                <c:pt idx="6">
                  <c:v>20.399999999999999</c:v>
                </c:pt>
                <c:pt idx="7">
                  <c:v>19.3</c:v>
                </c:pt>
                <c:pt idx="8">
                  <c:v>25.5</c:v>
                </c:pt>
                <c:pt idx="9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8-4E9B-BC2F-0978F4B5DA8B}"/>
            </c:ext>
          </c:extLst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Скорее да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Лист1!$A$3:$B$12</c:f>
              <c:multiLvlStrCache>
                <c:ptCount val="10"/>
                <c:lvl>
                  <c:pt idx="0">
                    <c:v>2016</c:v>
                  </c:pt>
                  <c:pt idx="1">
                    <c:v>2017</c:v>
                  </c:pt>
                  <c:pt idx="2">
                    <c:v>2016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2017</c:v>
                  </c:pt>
                  <c:pt idx="6">
                    <c:v>2016</c:v>
                  </c:pt>
                  <c:pt idx="7">
                    <c:v>2017</c:v>
                  </c:pt>
                  <c:pt idx="8">
                    <c:v>2016</c:v>
                  </c:pt>
                  <c:pt idx="9">
                    <c:v>2017</c:v>
                  </c:pt>
                </c:lvl>
                <c:lvl>
                  <c:pt idx="0">
                    <c:v>Учителя стали лучше готовиться к урокам</c:v>
                  </c:pt>
                  <c:pt idx="2">
                    <c:v>Учителя стали больше заниматься внеклассной работой</c:v>
                  </c:pt>
                  <c:pt idx="4">
                    <c:v>Учителя стали больше заниматься организационной работой</c:v>
                  </c:pt>
                  <c:pt idx="6">
                    <c:v>Школа достигла более высоких показателей по ОГЭ и ЕГЭ</c:v>
                  </c:pt>
                  <c:pt idx="8">
                    <c:v>Школа достигла более высоких показателей в олимпиадах школьников</c:v>
                  </c:pt>
                </c:lvl>
              </c:multiLvlStrCache>
            </c:multiLvlStrRef>
          </c:cat>
          <c:val>
            <c:numRef>
              <c:f>Лист1!$D$3:$D$12</c:f>
              <c:numCache>
                <c:formatCode>0.0</c:formatCode>
                <c:ptCount val="10"/>
                <c:pt idx="0">
                  <c:v>50.1</c:v>
                </c:pt>
                <c:pt idx="1">
                  <c:v>47.4</c:v>
                </c:pt>
                <c:pt idx="2">
                  <c:v>47.8</c:v>
                </c:pt>
                <c:pt idx="3">
                  <c:v>45.4</c:v>
                </c:pt>
                <c:pt idx="4">
                  <c:v>37.6</c:v>
                </c:pt>
                <c:pt idx="5">
                  <c:v>32.4</c:v>
                </c:pt>
                <c:pt idx="6">
                  <c:v>48.4</c:v>
                </c:pt>
                <c:pt idx="7">
                  <c:v>52.3</c:v>
                </c:pt>
                <c:pt idx="8">
                  <c:v>46.8</c:v>
                </c:pt>
                <c:pt idx="9">
                  <c:v>45.8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8-4E9B-BC2F-0978F4B5DA8B}"/>
            </c:ext>
          </c:extLst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Скорее нет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Лист1!$A$3:$B$12</c:f>
              <c:multiLvlStrCache>
                <c:ptCount val="10"/>
                <c:lvl>
                  <c:pt idx="0">
                    <c:v>2016</c:v>
                  </c:pt>
                  <c:pt idx="1">
                    <c:v>2017</c:v>
                  </c:pt>
                  <c:pt idx="2">
                    <c:v>2016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2017</c:v>
                  </c:pt>
                  <c:pt idx="6">
                    <c:v>2016</c:v>
                  </c:pt>
                  <c:pt idx="7">
                    <c:v>2017</c:v>
                  </c:pt>
                  <c:pt idx="8">
                    <c:v>2016</c:v>
                  </c:pt>
                  <c:pt idx="9">
                    <c:v>2017</c:v>
                  </c:pt>
                </c:lvl>
                <c:lvl>
                  <c:pt idx="0">
                    <c:v>Учителя стали лучше готовиться к урокам</c:v>
                  </c:pt>
                  <c:pt idx="2">
                    <c:v>Учителя стали больше заниматься внеклассной работой</c:v>
                  </c:pt>
                  <c:pt idx="4">
                    <c:v>Учителя стали больше заниматься организационной работой</c:v>
                  </c:pt>
                  <c:pt idx="6">
                    <c:v>Школа достигла более высоких показателей по ОГЭ и ЕГЭ</c:v>
                  </c:pt>
                  <c:pt idx="8">
                    <c:v>Школа достигла более высоких показателей в олимпиадах школьников</c:v>
                  </c:pt>
                </c:lvl>
              </c:multiLvlStrCache>
            </c:multiLvlStrRef>
          </c:cat>
          <c:val>
            <c:numRef>
              <c:f>Лист1!$E$3:$E$12</c:f>
              <c:numCache>
                <c:formatCode>0.0</c:formatCode>
                <c:ptCount val="10"/>
                <c:pt idx="0">
                  <c:v>10.9</c:v>
                </c:pt>
                <c:pt idx="1">
                  <c:v>12.4</c:v>
                </c:pt>
                <c:pt idx="2">
                  <c:v>14.3</c:v>
                </c:pt>
                <c:pt idx="3">
                  <c:v>19.600000000000001</c:v>
                </c:pt>
                <c:pt idx="4">
                  <c:v>21.3</c:v>
                </c:pt>
                <c:pt idx="5">
                  <c:v>27.8</c:v>
                </c:pt>
                <c:pt idx="6">
                  <c:v>22.3</c:v>
                </c:pt>
                <c:pt idx="7">
                  <c:v>20.7</c:v>
                </c:pt>
                <c:pt idx="8">
                  <c:v>19.7</c:v>
                </c:pt>
                <c:pt idx="9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8-4E9B-BC2F-0978F4B5DA8B}"/>
            </c:ext>
          </c:extLst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9.114828174723360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0-47E4-99A6-5166522B961E}"/>
                </c:ext>
              </c:extLst>
            </c:dLbl>
            <c:dLbl>
              <c:idx val="5"/>
              <c:layout>
                <c:manualLayout>
                  <c:x val="-8.1364302442772573E-17"/>
                  <c:y val="-1.82296563494467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30-47E4-99A6-5166522B96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Лист1!$A$3:$B$12</c:f>
              <c:multiLvlStrCache>
                <c:ptCount val="10"/>
                <c:lvl>
                  <c:pt idx="0">
                    <c:v>2016</c:v>
                  </c:pt>
                  <c:pt idx="1">
                    <c:v>2017</c:v>
                  </c:pt>
                  <c:pt idx="2">
                    <c:v>2016</c:v>
                  </c:pt>
                  <c:pt idx="3">
                    <c:v>2017</c:v>
                  </c:pt>
                  <c:pt idx="4">
                    <c:v>2016</c:v>
                  </c:pt>
                  <c:pt idx="5">
                    <c:v>2017</c:v>
                  </c:pt>
                  <c:pt idx="6">
                    <c:v>2016</c:v>
                  </c:pt>
                  <c:pt idx="7">
                    <c:v>2017</c:v>
                  </c:pt>
                  <c:pt idx="8">
                    <c:v>2016</c:v>
                  </c:pt>
                  <c:pt idx="9">
                    <c:v>2017</c:v>
                  </c:pt>
                </c:lvl>
                <c:lvl>
                  <c:pt idx="0">
                    <c:v>Учителя стали лучше готовиться к урокам</c:v>
                  </c:pt>
                  <c:pt idx="2">
                    <c:v>Учителя стали больше заниматься внеклассной работой</c:v>
                  </c:pt>
                  <c:pt idx="4">
                    <c:v>Учителя стали больше заниматься организационной работой</c:v>
                  </c:pt>
                  <c:pt idx="6">
                    <c:v>Школа достигла более высоких показателей по ОГЭ и ЕГЭ</c:v>
                  </c:pt>
                  <c:pt idx="8">
                    <c:v>Школа достигла более высоких показателей в олимпиадах школьников</c:v>
                  </c:pt>
                </c:lvl>
              </c:multiLvlStrCache>
            </c:multiLvlStrRef>
          </c:cat>
          <c:val>
            <c:numRef>
              <c:f>Лист1!$F$3:$F$12</c:f>
              <c:numCache>
                <c:formatCode>0.0</c:formatCode>
                <c:ptCount val="10"/>
                <c:pt idx="0">
                  <c:v>4.7</c:v>
                </c:pt>
                <c:pt idx="1">
                  <c:v>4.9000000000000004</c:v>
                </c:pt>
                <c:pt idx="2">
                  <c:v>5.7</c:v>
                </c:pt>
                <c:pt idx="3">
                  <c:v>5.9</c:v>
                </c:pt>
                <c:pt idx="4">
                  <c:v>12.6</c:v>
                </c:pt>
                <c:pt idx="5">
                  <c:v>15.6</c:v>
                </c:pt>
                <c:pt idx="6">
                  <c:v>8.9</c:v>
                </c:pt>
                <c:pt idx="7">
                  <c:v>7.7</c:v>
                </c:pt>
                <c:pt idx="8">
                  <c:v>8</c:v>
                </c:pt>
                <c:pt idx="9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8-4E9B-BC2F-0978F4B5DA8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20927904"/>
        <c:axId val="220928888"/>
      </c:barChart>
      <c:catAx>
        <c:axId val="22092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928888"/>
        <c:crosses val="autoZero"/>
        <c:auto val="1"/>
        <c:lblAlgn val="ctr"/>
        <c:lblOffset val="100"/>
        <c:noMultiLvlLbl val="0"/>
      </c:catAx>
      <c:valAx>
        <c:axId val="2209288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2092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988867784597135"/>
          <c:y val="0.21978793311582148"/>
          <c:w val="0.12345416596010826"/>
          <c:h val="0.46523398792632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ОТ ЧЕГО, ПО ВАШЕМУ МНЕНИЮ, ЗАВИСИТ НЕСПОСОБНОСТЬ ОТДЕЛЬНЫХ УЧАЩИХСЯ ОСВОИТЬ В ПОЛНОМ ОБЪЕМЕ ШКОЛЬНУЮ ПРОГРАММУ? (%)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447614852336108E-2"/>
          <c:y val="0.25719963770352261"/>
          <c:w val="0.92463412678777257"/>
          <c:h val="0.4805282389817037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Лист1!$B$102</c:f>
              <c:strCache>
                <c:ptCount val="1"/>
                <c:pt idx="0">
                  <c:v>Зависит в сильной степени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Лист1!$A$103:$A$109</c:f>
              <c:strCache>
                <c:ptCount val="7"/>
                <c:pt idx="0">
                  <c:v>Плохое здоровье ребёнка</c:v>
                </c:pt>
                <c:pt idx="1">
                  <c:v>Воспитание в неблагополучной семье</c:v>
                </c:pt>
                <c:pt idx="2">
                  <c:v>Происхождение из семей мигрантов</c:v>
                </c:pt>
                <c:pt idx="3">
                  <c:v>Малообеспеченная семья</c:v>
                </c:pt>
                <c:pt idx="4">
                  <c:v>Невнимание родителей</c:v>
                </c:pt>
                <c:pt idx="5">
                  <c:v>Чрезмерная сложность учебных программ</c:v>
                </c:pt>
                <c:pt idx="6">
                  <c:v>Уровень профессионализма учителя</c:v>
                </c:pt>
              </c:strCache>
            </c:strRef>
          </c:cat>
          <c:val>
            <c:numRef>
              <c:f>Лист1!$B$103:$B$109</c:f>
              <c:numCache>
                <c:formatCode>0.0</c:formatCode>
                <c:ptCount val="7"/>
                <c:pt idx="0">
                  <c:v>68.400000000000006</c:v>
                </c:pt>
                <c:pt idx="1">
                  <c:v>71.099999999999994</c:v>
                </c:pt>
                <c:pt idx="2">
                  <c:v>30.2</c:v>
                </c:pt>
                <c:pt idx="3">
                  <c:v>12.9</c:v>
                </c:pt>
                <c:pt idx="4">
                  <c:v>88.1</c:v>
                </c:pt>
                <c:pt idx="5">
                  <c:v>40.799999999999997</c:v>
                </c:pt>
                <c:pt idx="6">
                  <c:v>59.9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0-475A-9DB0-504E9DC18056}"/>
            </c:ext>
          </c:extLst>
        </c:ser>
        <c:ser>
          <c:idx val="1"/>
          <c:order val="1"/>
          <c:tx>
            <c:strRef>
              <c:f>Лист1!$C$102</c:f>
              <c:strCache>
                <c:ptCount val="1"/>
                <c:pt idx="0">
                  <c:v>Слабо зависит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Лист1!$A$103:$A$109</c:f>
              <c:strCache>
                <c:ptCount val="7"/>
                <c:pt idx="0">
                  <c:v>Плохое здоровье ребёнка</c:v>
                </c:pt>
                <c:pt idx="1">
                  <c:v>Воспитание в неблагополучной семье</c:v>
                </c:pt>
                <c:pt idx="2">
                  <c:v>Происхождение из семей мигрантов</c:v>
                </c:pt>
                <c:pt idx="3">
                  <c:v>Малообеспеченная семья</c:v>
                </c:pt>
                <c:pt idx="4">
                  <c:v>Невнимание родителей</c:v>
                </c:pt>
                <c:pt idx="5">
                  <c:v>Чрезмерная сложность учебных программ</c:v>
                </c:pt>
                <c:pt idx="6">
                  <c:v>Уровень профессионализма учителя</c:v>
                </c:pt>
              </c:strCache>
            </c:strRef>
          </c:cat>
          <c:val>
            <c:numRef>
              <c:f>Лист1!$C$103:$C$109</c:f>
              <c:numCache>
                <c:formatCode>0.0</c:formatCode>
                <c:ptCount val="7"/>
                <c:pt idx="0">
                  <c:v>25.3</c:v>
                </c:pt>
                <c:pt idx="1">
                  <c:v>22.4</c:v>
                </c:pt>
                <c:pt idx="2">
                  <c:v>44.8</c:v>
                </c:pt>
                <c:pt idx="3">
                  <c:v>44.3</c:v>
                </c:pt>
                <c:pt idx="4">
                  <c:v>8.9</c:v>
                </c:pt>
                <c:pt idx="5">
                  <c:v>47.7</c:v>
                </c:pt>
                <c:pt idx="6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A0-475A-9DB0-504E9DC18056}"/>
            </c:ext>
          </c:extLst>
        </c:ser>
        <c:ser>
          <c:idx val="2"/>
          <c:order val="2"/>
          <c:tx>
            <c:strRef>
              <c:f>Лист1!$D$102</c:f>
              <c:strCache>
                <c:ptCount val="1"/>
                <c:pt idx="0">
                  <c:v>Не зависит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8.1289272172325108E-17"/>
                  <c:y val="-3.60344325194102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A0-475A-9DB0-504E9DC180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Лист1!$A$103:$A$109</c:f>
              <c:strCache>
                <c:ptCount val="7"/>
                <c:pt idx="0">
                  <c:v>Плохое здоровье ребёнка</c:v>
                </c:pt>
                <c:pt idx="1">
                  <c:v>Воспитание в неблагополучной семье</c:v>
                </c:pt>
                <c:pt idx="2">
                  <c:v>Происхождение из семей мигрантов</c:v>
                </c:pt>
                <c:pt idx="3">
                  <c:v>Малообеспеченная семья</c:v>
                </c:pt>
                <c:pt idx="4">
                  <c:v>Невнимание родителей</c:v>
                </c:pt>
                <c:pt idx="5">
                  <c:v>Чрезмерная сложность учебных программ</c:v>
                </c:pt>
                <c:pt idx="6">
                  <c:v>Уровень профессионализма учителя</c:v>
                </c:pt>
              </c:strCache>
            </c:strRef>
          </c:cat>
          <c:val>
            <c:numRef>
              <c:f>Лист1!$D$103:$D$109</c:f>
              <c:numCache>
                <c:formatCode>0.0</c:formatCode>
                <c:ptCount val="7"/>
                <c:pt idx="0">
                  <c:v>6.3</c:v>
                </c:pt>
                <c:pt idx="1">
                  <c:v>6.5</c:v>
                </c:pt>
                <c:pt idx="2">
                  <c:v>25</c:v>
                </c:pt>
                <c:pt idx="3">
                  <c:v>42.8</c:v>
                </c:pt>
                <c:pt idx="4">
                  <c:v>3</c:v>
                </c:pt>
                <c:pt idx="5">
                  <c:v>11.5</c:v>
                </c:pt>
                <c:pt idx="6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A0-475A-9DB0-504E9DC180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4268648"/>
        <c:axId val="544272584"/>
      </c:barChart>
      <c:catAx>
        <c:axId val="54426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272584"/>
        <c:crosses val="autoZero"/>
        <c:auto val="1"/>
        <c:lblAlgn val="ctr"/>
        <c:lblOffset val="100"/>
        <c:noMultiLvlLbl val="0"/>
      </c:catAx>
      <c:valAx>
        <c:axId val="5442725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4268648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0.20305005876810941"/>
          <c:y val="0.91320961090449226"/>
          <c:w val="0.5950082980605389"/>
          <c:h val="8.6790389095507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baseline="0" dirty="0">
                <a:effectLst/>
              </a:rPr>
              <a:t>КАКИМИ КОМПЕТЕНЦИЯМИ ВЫ ОВЛАДЕЛИ </a:t>
            </a:r>
            <a:br>
              <a:rPr lang="ru-RU" sz="2000" b="1" i="0" baseline="0" dirty="0">
                <a:effectLst/>
              </a:rPr>
            </a:br>
            <a:r>
              <a:rPr lang="ru-RU" sz="2000" b="1" i="0" baseline="0" dirty="0">
                <a:effectLst/>
              </a:rPr>
              <a:t>В ХОДЕ ПОВЫШЕНИЯ КВАЛИФИКАЦИИ? </a:t>
            </a:r>
          </a:p>
          <a:p>
            <a:pPr>
              <a:defRPr sz="2000"/>
            </a:pPr>
            <a:r>
              <a:rPr lang="ru-RU" sz="2000" b="1" i="0" baseline="0" dirty="0">
                <a:effectLst/>
              </a:rPr>
              <a:t>(допускалось несколько ответов, %)</a:t>
            </a:r>
            <a:endParaRPr lang="ru-RU" sz="2000" dirty="0">
              <a:effectLst/>
            </a:endParaRPr>
          </a:p>
        </c:rich>
      </c:tx>
      <c:layout>
        <c:manualLayout>
          <c:xMode val="edge"/>
          <c:yMode val="edge"/>
          <c:x val="0.15391431539807524"/>
          <c:y val="2.93562125853061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563074146981623"/>
          <c:y val="0.27074346144728012"/>
          <c:w val="0.44310736548556429"/>
          <c:h val="0.686057051742806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Лист1!$B$79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08333333333333E-3"/>
                  <c:y val="1.51913802912056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F4-4527-A8FE-D37AB4C1EB2B}"/>
                </c:ext>
              </c:extLst>
            </c:dLbl>
            <c:dLbl>
              <c:idx val="1"/>
              <c:layout>
                <c:manualLayout>
                  <c:x val="1.0416666666666666E-2"/>
                  <c:y val="1.21531042329644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F4-4527-A8FE-D37AB4C1EB2B}"/>
                </c:ext>
              </c:extLst>
            </c:dLbl>
            <c:dLbl>
              <c:idx val="2"/>
              <c:layout>
                <c:manualLayout>
                  <c:x val="1.2152777777777778E-2"/>
                  <c:y val="1.5191858759876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F4-4527-A8FE-D37AB4C1EB2B}"/>
                </c:ext>
              </c:extLst>
            </c:dLbl>
            <c:dLbl>
              <c:idx val="3"/>
              <c:layout>
                <c:manualLayout>
                  <c:x val="1.7361111111111112E-2"/>
                  <c:y val="1.8229656349446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F4-4527-A8FE-D37AB4C1EB2B}"/>
                </c:ext>
              </c:extLst>
            </c:dLbl>
            <c:dLbl>
              <c:idx val="4"/>
              <c:layout>
                <c:manualLayout>
                  <c:x val="8.6805555555555559E-3"/>
                  <c:y val="2.1267932407687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F4-4527-A8FE-D37AB4C1EB2B}"/>
                </c:ext>
              </c:extLst>
            </c:dLbl>
            <c:dLbl>
              <c:idx val="5"/>
              <c:layout>
                <c:manualLayout>
                  <c:x val="-5.208333333333333E-3"/>
                  <c:y val="2.43062084659289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F4-4527-A8FE-D37AB4C1EB2B}"/>
                </c:ext>
              </c:extLst>
            </c:dLbl>
            <c:dLbl>
              <c:idx val="6"/>
              <c:layout>
                <c:manualLayout>
                  <c:x val="8.6805555555555559E-3"/>
                  <c:y val="1.51913802912057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F4-4527-A8FE-D37AB4C1E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Лист1!$A$80:$A$86</c:f>
              <c:strCache>
                <c:ptCount val="7"/>
                <c:pt idx="0">
                  <c:v>Новые методики и технологии преподавания предмета</c:v>
                </c:pt>
                <c:pt idx="1">
                  <c:v>Навыки использования в работе информационных технологий</c:v>
                </c:pt>
                <c:pt idx="2">
                  <c:v>Новые формы проектной и исследовательской деятельности школьников</c:v>
                </c:pt>
                <c:pt idx="3">
                  <c:v>Новые методы оценки учебных достижений школьников</c:v>
                </c:pt>
                <c:pt idx="4">
                  <c:v>Навыки межпредметного взаимодействия</c:v>
                </c:pt>
                <c:pt idx="5">
                  <c:v>Новые методы воспитания и социализации школьников</c:v>
                </c:pt>
                <c:pt idx="6">
                  <c:v>Новые формы административной работы</c:v>
                </c:pt>
              </c:strCache>
            </c:strRef>
          </c:cat>
          <c:val>
            <c:numRef>
              <c:f>Лист1!$B$80:$B$86</c:f>
              <c:numCache>
                <c:formatCode>General</c:formatCode>
                <c:ptCount val="7"/>
                <c:pt idx="0">
                  <c:v>75.599999999999994</c:v>
                </c:pt>
                <c:pt idx="1">
                  <c:v>63.7</c:v>
                </c:pt>
                <c:pt idx="2" formatCode="0.0">
                  <c:v>63</c:v>
                </c:pt>
                <c:pt idx="3" formatCode="0.0">
                  <c:v>58.7</c:v>
                </c:pt>
                <c:pt idx="4" formatCode="0.0">
                  <c:v>55.5</c:v>
                </c:pt>
                <c:pt idx="5" formatCode="0.0">
                  <c:v>41.7</c:v>
                </c:pt>
                <c:pt idx="6" formatCode="0.0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B-4F6F-870A-A3519857CC62}"/>
            </c:ext>
          </c:extLst>
        </c:ser>
        <c:ser>
          <c:idx val="1"/>
          <c:order val="1"/>
          <c:tx>
            <c:strRef>
              <c:f>Лист1!$C$79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Лист1!$A$80:$A$86</c:f>
              <c:strCache>
                <c:ptCount val="7"/>
                <c:pt idx="0">
                  <c:v>Новые методики и технологии преподавания предмета</c:v>
                </c:pt>
                <c:pt idx="1">
                  <c:v>Навыки использования в работе информационных технологий</c:v>
                </c:pt>
                <c:pt idx="2">
                  <c:v>Новые формы проектной и исследовательской деятельности школьников</c:v>
                </c:pt>
                <c:pt idx="3">
                  <c:v>Новые методы оценки учебных достижений школьников</c:v>
                </c:pt>
                <c:pt idx="4">
                  <c:v>Навыки межпредметного взаимодействия</c:v>
                </c:pt>
                <c:pt idx="5">
                  <c:v>Новые методы воспитания и социализации школьников</c:v>
                </c:pt>
                <c:pt idx="6">
                  <c:v>Новые формы административной работы</c:v>
                </c:pt>
              </c:strCache>
            </c:strRef>
          </c:cat>
          <c:val>
            <c:numRef>
              <c:f>Лист1!$C$80:$C$86</c:f>
              <c:numCache>
                <c:formatCode>General</c:formatCode>
                <c:ptCount val="7"/>
                <c:pt idx="0">
                  <c:v>71.400000000000006</c:v>
                </c:pt>
                <c:pt idx="1">
                  <c:v>63.3</c:v>
                </c:pt>
                <c:pt idx="2" formatCode="0.0">
                  <c:v>57.6</c:v>
                </c:pt>
                <c:pt idx="3" formatCode="0.0">
                  <c:v>54.9</c:v>
                </c:pt>
                <c:pt idx="4" formatCode="0.0">
                  <c:v>57.2</c:v>
                </c:pt>
                <c:pt idx="5" formatCode="0.0">
                  <c:v>44</c:v>
                </c:pt>
                <c:pt idx="6" formatCode="0.0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8B-4F6F-870A-A3519857CC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11431688"/>
        <c:axId val="511437592"/>
      </c:barChart>
      <c:catAx>
        <c:axId val="511431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1437592"/>
        <c:crosses val="autoZero"/>
        <c:auto val="1"/>
        <c:lblAlgn val="ctr"/>
        <c:lblOffset val="100"/>
        <c:noMultiLvlLbl val="0"/>
      </c:catAx>
      <c:valAx>
        <c:axId val="511437592"/>
        <c:scaling>
          <c:orientation val="minMax"/>
        </c:scaling>
        <c:delete val="1"/>
        <c:axPos val="t"/>
        <c:majorGridlines>
          <c:spPr>
            <a:ln w="9525" cap="flat" cmpd="sng" algn="ctr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74000">
                    <a:srgbClr val="5B9BD5">
                      <a:lumMod val="45000"/>
                      <a:lumOff val="55000"/>
                    </a:srgbClr>
                  </a:gs>
                  <a:gs pos="83000">
                    <a:srgbClr val="5B9BD5">
                      <a:lumMod val="45000"/>
                      <a:lumOff val="55000"/>
                    </a:srgbClr>
                  </a:gs>
                  <a:gs pos="100000">
                    <a:srgbClr val="5B9BD5">
                      <a:lumMod val="30000"/>
                      <a:lumOff val="70000"/>
                    </a:srgb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143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8973384186351701"/>
          <c:y val="0.79835661936503122"/>
          <c:w val="0.10942120516185477"/>
          <c:h val="0.17246136715332902"/>
        </c:manualLayout>
      </c:layout>
      <c:overlay val="0"/>
      <c:spPr>
        <a:noFill/>
        <a:ln>
          <a:solidFill>
            <a:sysClr val="window" lastClr="FFFFF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КОГДА ВЫ В ПОСЛЕДНИЙ РАЗ ПРОХОДИЛИ ОБУЧЕНИЕ?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538911302616047E-2"/>
          <c:y val="0.31194128382078729"/>
          <c:w val="0.53478200749855598"/>
          <c:h val="0.52654171452018572"/>
        </c:manualLayout>
      </c:layout>
      <c:pieChart>
        <c:varyColors val="1"/>
        <c:ser>
          <c:idx val="1"/>
          <c:order val="0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583-46D5-9BE7-7211C9077901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83-46D5-9BE7-7211C9077901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583-46D5-9BE7-7211C907790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83-46D5-9BE7-7211C9077901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583-46D5-9BE7-7211C90779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Лист1!$B$1:$F$1</c:f>
              <c:strCache>
                <c:ptCount val="5"/>
                <c:pt idx="0">
                  <c:v>В этом учебном году</c:v>
                </c:pt>
                <c:pt idx="1">
                  <c:v>В прошлом учебном год</c:v>
                </c:pt>
                <c:pt idx="2">
                  <c:v>В позапрошлом учебном году</c:v>
                </c:pt>
                <c:pt idx="3">
                  <c:v>Ранее</c:v>
                </c:pt>
                <c:pt idx="4">
                  <c:v>Пока не проходили</c:v>
                </c:pt>
              </c:strCache>
            </c:strRef>
          </c:cat>
          <c:val>
            <c:numRef>
              <c:f>Лист1!$B$3:$F$3</c:f>
              <c:numCache>
                <c:formatCode>0.0</c:formatCode>
                <c:ptCount val="5"/>
                <c:pt idx="0">
                  <c:v>30.6</c:v>
                </c:pt>
                <c:pt idx="1">
                  <c:v>28.7</c:v>
                </c:pt>
                <c:pt idx="2">
                  <c:v>23.2</c:v>
                </c:pt>
                <c:pt idx="3">
                  <c:v>12.3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83-46D5-9BE7-7211C9077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solidFill>
            <a:schemeClr val="bg1"/>
          </a:solidFill>
        </a:ln>
        <a:effectLst/>
      </c:spPr>
    </c:plotArea>
    <c:legend>
      <c:legendPos val="r"/>
      <c:layout>
        <c:manualLayout>
          <c:xMode val="edge"/>
          <c:yMode val="edge"/>
          <c:x val="0.61257916622855468"/>
          <c:y val="0.27064837978326517"/>
          <c:w val="0.38437205474742908"/>
          <c:h val="0.68632988811551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КАКАЯ УЧЕБНАЯ БАЗА ПОВЫШЕНИЯ КВАЛИФИКАЦИИ НАИБОЛЕЕ ЭФФЕКТИВНА?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700416028827143"/>
          <c:y val="0.24262992777004214"/>
          <c:w val="0.44547312185485294"/>
          <c:h val="0.729769572749127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Лист1!$A$17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08921369229299E-2"/>
                  <c:y val="6.33450986611718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021707789204559E-2"/>
                      <c:h val="9.01732361802518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14F-4473-977C-A0ACEB932CDD}"/>
                </c:ext>
              </c:extLst>
            </c:dLbl>
            <c:dLbl>
              <c:idx val="2"/>
              <c:layout>
                <c:manualLayout>
                  <c:x val="0"/>
                  <c:y val="1.2448402230420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4F-4473-977C-A0ACEB932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Лист1!$B$16:$H$16</c:f>
              <c:strCache>
                <c:ptCount val="7"/>
                <c:pt idx="0">
                  <c:v>Затрудняюсь ответить</c:v>
                </c:pt>
                <c:pt idx="1">
                  <c:v>Обучение в дистанционной форме, с использованием сети Интернет</c:v>
                </c:pt>
                <c:pt idx="2">
                  <c:v>Обучение на базе других школ</c:v>
                </c:pt>
                <c:pt idx="3">
                  <c:v>Обучение в своей школе, наставничество</c:v>
                </c:pt>
                <c:pt idx="4">
                  <c:v>Обучение на базе других вузов, профильных по преподаваемому</c:v>
                </c:pt>
                <c:pt idx="5">
                  <c:v>Обучение на базе педагогических вузов</c:v>
                </c:pt>
                <c:pt idx="6">
                  <c:v>Обучение на базе специальных учреждений дополнительного образования</c:v>
                </c:pt>
              </c:strCache>
            </c:strRef>
          </c:cat>
          <c:val>
            <c:numRef>
              <c:f>Лист1!$B$17:$H$17</c:f>
              <c:numCache>
                <c:formatCode>0.0</c:formatCode>
                <c:ptCount val="7"/>
                <c:pt idx="0">
                  <c:v>9.6999999999999993</c:v>
                </c:pt>
                <c:pt idx="1">
                  <c:v>16.8</c:v>
                </c:pt>
                <c:pt idx="2">
                  <c:v>8.8000000000000007</c:v>
                </c:pt>
                <c:pt idx="3">
                  <c:v>8.6999999999999993</c:v>
                </c:pt>
                <c:pt idx="4">
                  <c:v>11.6</c:v>
                </c:pt>
                <c:pt idx="5">
                  <c:v>20.5</c:v>
                </c:pt>
                <c:pt idx="6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C-4D68-9EEC-64C6FE85FD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23166760"/>
        <c:axId val="223167088"/>
      </c:barChart>
      <c:catAx>
        <c:axId val="223166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167088"/>
        <c:crosses val="autoZero"/>
        <c:auto val="1"/>
        <c:lblAlgn val="ctr"/>
        <c:lblOffset val="100"/>
        <c:noMultiLvlLbl val="0"/>
      </c:catAx>
      <c:valAx>
        <c:axId val="22316708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23166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762268352892727"/>
          <c:y val="0.8676137074066258"/>
          <c:w val="0.10546465160045"/>
          <c:h val="0.13183580477702406"/>
        </c:manualLayout>
      </c:layout>
      <c:overlay val="0"/>
      <c:spPr>
        <a:noFill/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КАКОЙ ОБЪЕМ ПРОГРАММЫ</a:t>
            </a:r>
            <a:r>
              <a:rPr lang="ru-RU" sz="2000" baseline="0" dirty="0"/>
              <a:t>  ОПТИМАЛЕН? (%) </a:t>
            </a:r>
            <a:endParaRPr lang="ru-RU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633103281941043E-2"/>
          <c:y val="0.27916758847988743"/>
          <c:w val="0.5540652674718306"/>
          <c:h val="0.54732919982830641"/>
        </c:manualLayout>
      </c:layout>
      <c:pieChart>
        <c:varyColors val="1"/>
        <c:ser>
          <c:idx val="0"/>
          <c:order val="0"/>
          <c:tx>
            <c:strRef>
              <c:f>Лист1!$A$28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6A-4BFC-B3B5-78A3F798F296}"/>
              </c:ext>
            </c:extLst>
          </c:dPt>
          <c:dPt>
            <c:idx val="1"/>
            <c:bubble3D val="0"/>
            <c:spPr>
              <a:solidFill>
                <a:srgbClr val="8DD41A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06A-4BFC-B3B5-78A3F798F296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6A-4BFC-B3B5-78A3F798F296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06A-4BFC-B3B5-78A3F798F296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6A-4BFC-B3B5-78A3F798F296}"/>
              </c:ext>
            </c:extLst>
          </c:dPt>
          <c:dPt>
            <c:idx val="5"/>
            <c:bubble3D val="0"/>
            <c:spPr>
              <a:solidFill>
                <a:srgbClr val="FF9999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06A-4BFC-B3B5-78A3F798F2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Лист1!$B$27:$G$27</c:f>
              <c:strCache>
                <c:ptCount val="6"/>
                <c:pt idx="0">
                  <c:v>144 часа</c:v>
                </c:pt>
                <c:pt idx="1">
                  <c:v>72 часа</c:v>
                </c:pt>
                <c:pt idx="2">
                  <c:v> 36 часов</c:v>
                </c:pt>
                <c:pt idx="3">
                  <c:v>В межкурсовой период</c:v>
                </c:pt>
                <c:pt idx="4">
                  <c:v>Другое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Лист1!$B$28:$G$28</c:f>
              <c:numCache>
                <c:formatCode>0.0</c:formatCode>
                <c:ptCount val="6"/>
                <c:pt idx="0">
                  <c:v>8.9</c:v>
                </c:pt>
                <c:pt idx="1">
                  <c:v>37.700000000000003</c:v>
                </c:pt>
                <c:pt idx="2">
                  <c:v>14.5</c:v>
                </c:pt>
                <c:pt idx="3">
                  <c:v>29.3</c:v>
                </c:pt>
                <c:pt idx="4" formatCode="General">
                  <c:v>0.5</c:v>
                </c:pt>
                <c:pt idx="5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A-4BFC-B3B5-78A3F798F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solidFill>
            <a:schemeClr val="bg1"/>
          </a:solidFill>
        </a:ln>
        <a:effectLst/>
      </c:spPr>
    </c:plotArea>
    <c:legend>
      <c:legendPos val="r"/>
      <c:layout>
        <c:manualLayout>
          <c:xMode val="edge"/>
          <c:yMode val="edge"/>
          <c:x val="0.60427635262466273"/>
          <c:y val="0.26706370816622516"/>
          <c:w val="0.39268490169298809"/>
          <c:h val="0.6664830131096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50161179516992E-2"/>
          <c:y val="0.39288001091048413"/>
          <c:w val="0.87680032235903393"/>
          <c:h val="0.48638423104132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Лист1!$B$63</c:f>
              <c:strCache>
                <c:ptCount val="1"/>
                <c:pt idx="0">
                  <c:v>Методист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Лист1!$A$64:$A$66</c:f>
              <c:strCache>
                <c:ptCount val="3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Лист1!$B$64:$B$66</c:f>
              <c:numCache>
                <c:formatCode>0.0</c:formatCode>
                <c:ptCount val="3"/>
                <c:pt idx="0">
                  <c:v>20.100000000000001</c:v>
                </c:pt>
                <c:pt idx="1">
                  <c:v>17.2</c:v>
                </c:pt>
                <c:pt idx="2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5-47E3-8683-F085ADA6FAC3}"/>
            </c:ext>
          </c:extLst>
        </c:ser>
        <c:ser>
          <c:idx val="1"/>
          <c:order val="1"/>
          <c:tx>
            <c:strRef>
              <c:f>Лист1!$C$63</c:f>
              <c:strCache>
                <c:ptCount val="1"/>
                <c:pt idx="0">
                  <c:v>Замеситель директора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Лист1!$A$64:$A$66</c:f>
              <c:strCache>
                <c:ptCount val="3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Лист1!$C$64:$C$66</c:f>
              <c:numCache>
                <c:formatCode>0.0</c:formatCode>
                <c:ptCount val="3"/>
                <c:pt idx="0">
                  <c:v>6.6</c:v>
                </c:pt>
                <c:pt idx="1">
                  <c:v>8.8000000000000007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C5-47E3-8683-F085ADA6FAC3}"/>
            </c:ext>
          </c:extLst>
        </c:ser>
        <c:ser>
          <c:idx val="2"/>
          <c:order val="2"/>
          <c:tx>
            <c:strRef>
              <c:f>Лист1!$D$63</c:f>
              <c:strCache>
                <c:ptCount val="1"/>
                <c:pt idx="0">
                  <c:v>Директор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Лист1!$A$64:$A$66</c:f>
              <c:strCache>
                <c:ptCount val="3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Лист1!$D$64:$D$66</c:f>
              <c:numCache>
                <c:formatCode>0.0</c:formatCode>
                <c:ptCount val="3"/>
                <c:pt idx="0">
                  <c:v>2.8</c:v>
                </c:pt>
                <c:pt idx="1">
                  <c:v>3.1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C5-47E3-8683-F085ADA6FAC3}"/>
            </c:ext>
          </c:extLst>
        </c:ser>
        <c:ser>
          <c:idx val="3"/>
          <c:order val="3"/>
          <c:tx>
            <c:strRef>
              <c:f>Лист1!$E$63</c:f>
              <c:strCache>
                <c:ptCount val="1"/>
                <c:pt idx="0">
                  <c:v>Не видите направлений развития профессиональной карьеры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Лист1!$A$64:$A$66</c:f>
              <c:strCache>
                <c:ptCount val="3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Лист1!$E$64:$E$66</c:f>
              <c:numCache>
                <c:formatCode>0.0</c:formatCode>
                <c:ptCount val="3"/>
                <c:pt idx="0">
                  <c:v>70.599999999999994</c:v>
                </c:pt>
                <c:pt idx="1">
                  <c:v>71</c:v>
                </c:pt>
                <c:pt idx="2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C5-47E3-8683-F085ADA6FA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22535688"/>
        <c:axId val="222531096"/>
      </c:barChart>
      <c:catAx>
        <c:axId val="222535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531096"/>
        <c:crosses val="autoZero"/>
        <c:auto val="1"/>
        <c:lblAlgn val="ctr"/>
        <c:lblOffset val="100"/>
        <c:noMultiLvlLbl val="0"/>
      </c:catAx>
      <c:valAx>
        <c:axId val="2225310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22535688"/>
        <c:crosses val="autoZero"/>
        <c:crossBetween val="between"/>
      </c:valAx>
      <c:spPr>
        <a:noFill/>
        <a:ln>
          <a:solidFill>
            <a:schemeClr val="accent1">
              <a:lumMod val="60000"/>
              <a:lumOff val="4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"/>
          <c:y val="9.0054039514578001E-3"/>
          <c:w val="0.99797983934894052"/>
          <c:h val="0.342733383552445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КАК ВЫ ВИДИТЕ РАЗВИТИЕ ПРОФЕССИОНАЛЬНОЙ КАРЬЕРЫ? (%)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933888945699969"/>
          <c:y val="0.32697274482585181"/>
          <c:w val="0.6315822169956028"/>
          <c:h val="0.58393237390720842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CB-4499-9829-84C3E8C82BB7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CB-4499-9829-84C3E8C82BB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CB-4499-9829-84C3E8C82B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CB-4499-9829-84C3E8C82B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Лист1!$A$209:$A$212</c:f>
              <c:strCache>
                <c:ptCount val="4"/>
                <c:pt idx="0">
                  <c:v>Учитель-методист</c:v>
                </c:pt>
                <c:pt idx="1">
                  <c:v>Заместитель директора</c:v>
                </c:pt>
                <c:pt idx="2">
                  <c:v>Директор</c:v>
                </c:pt>
                <c:pt idx="3">
                  <c:v>Пока не определились</c:v>
                </c:pt>
              </c:strCache>
            </c:strRef>
          </c:cat>
          <c:val>
            <c:numRef>
              <c:f>Лист1!$B$209:$B$212</c:f>
              <c:numCache>
                <c:formatCode>0.0</c:formatCode>
                <c:ptCount val="4"/>
                <c:pt idx="0">
                  <c:v>19.899999999999999</c:v>
                </c:pt>
                <c:pt idx="1">
                  <c:v>8</c:v>
                </c:pt>
                <c:pt idx="2">
                  <c:v>3.7</c:v>
                </c:pt>
                <c:pt idx="3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CB-4499-9829-84C3E8C82BB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По типам поселений (%)</a:t>
            </a:r>
          </a:p>
        </c:rich>
      </c:tx>
      <c:layout>
        <c:manualLayout>
          <c:xMode val="edge"/>
          <c:yMode val="edge"/>
          <c:x val="0.35021953485900809"/>
          <c:y val="3.3262181946754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201847896015075E-2"/>
          <c:y val="0.22851089544933234"/>
          <c:w val="0.47205585500185032"/>
          <c:h val="0.595939667014513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Лист1!$B$216</c:f>
              <c:strCache>
                <c:ptCount val="1"/>
                <c:pt idx="0">
                  <c:v>Методист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Лист1!$A$217:$A$219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Лист1!$B$217:$B$219</c:f>
              <c:numCache>
                <c:formatCode>0.0</c:formatCode>
                <c:ptCount val="3"/>
                <c:pt idx="0">
                  <c:v>23.4</c:v>
                </c:pt>
                <c:pt idx="1">
                  <c:v>17.899999999999999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11-4B98-95CB-1A103720FCCA}"/>
            </c:ext>
          </c:extLst>
        </c:ser>
        <c:ser>
          <c:idx val="1"/>
          <c:order val="1"/>
          <c:tx>
            <c:strRef>
              <c:f>Лист1!$C$216</c:f>
              <c:strCache>
                <c:ptCount val="1"/>
                <c:pt idx="0">
                  <c:v>Заместитель директора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Лист1!$A$217:$A$219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Лист1!$C$217:$C$219</c:f>
              <c:numCache>
                <c:formatCode>0.0</c:formatCode>
                <c:ptCount val="3"/>
                <c:pt idx="0">
                  <c:v>8.6</c:v>
                </c:pt>
                <c:pt idx="1">
                  <c:v>8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11-4B98-95CB-1A103720FCCA}"/>
            </c:ext>
          </c:extLst>
        </c:ser>
        <c:ser>
          <c:idx val="2"/>
          <c:order val="2"/>
          <c:tx>
            <c:strRef>
              <c:f>Лист1!$D$216</c:f>
              <c:strCache>
                <c:ptCount val="1"/>
                <c:pt idx="0">
                  <c:v>Директор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917005438257562E-3"/>
                  <c:y val="-3.9309851391618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11-4B98-95CB-1A103720F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Лист1!$A$217:$A$219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Лист1!$D$217:$D$219</c:f>
              <c:numCache>
                <c:formatCode>0.0</c:formatCode>
                <c:ptCount val="3"/>
                <c:pt idx="0">
                  <c:v>4.5999999999999996</c:v>
                </c:pt>
                <c:pt idx="1">
                  <c:v>4.0999999999999996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11-4B98-95CB-1A103720FCCA}"/>
            </c:ext>
          </c:extLst>
        </c:ser>
        <c:ser>
          <c:idx val="3"/>
          <c:order val="3"/>
          <c:tx>
            <c:strRef>
              <c:f>Лист1!$E$216</c:f>
              <c:strCache>
                <c:ptCount val="1"/>
                <c:pt idx="0">
                  <c:v>Не видите направлений развития профессиональной карьеры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Лист1!$A$217:$A$219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Лист1!$E$217:$E$219</c:f>
              <c:numCache>
                <c:formatCode>0.0</c:formatCode>
                <c:ptCount val="3"/>
                <c:pt idx="0">
                  <c:v>63.4</c:v>
                </c:pt>
                <c:pt idx="1">
                  <c:v>70</c:v>
                </c:pt>
                <c:pt idx="2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11-4B98-95CB-1A103720FC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82101888"/>
        <c:axId val="482102216"/>
      </c:barChart>
      <c:catAx>
        <c:axId val="48210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102216"/>
        <c:crosses val="autoZero"/>
        <c:auto val="1"/>
        <c:lblAlgn val="ctr"/>
        <c:lblOffset val="100"/>
        <c:noMultiLvlLbl val="0"/>
      </c:catAx>
      <c:valAx>
        <c:axId val="4821022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8210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482466966389973"/>
          <c:y val="0.24831016827264676"/>
          <c:w val="0.47314238565695965"/>
          <c:h val="0.65600805932628736"/>
        </c:manualLayout>
      </c:layout>
      <c:overlay val="0"/>
      <c:spPr>
        <a:noFill/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По ВОЗРАСТАМ (%)</a:t>
            </a:r>
          </a:p>
        </c:rich>
      </c:tx>
      <c:layout>
        <c:manualLayout>
          <c:xMode val="edge"/>
          <c:yMode val="edge"/>
          <c:x val="0.28603173949297261"/>
          <c:y val="3.30155381000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372636738614228"/>
          <c:y val="0.22371616090135843"/>
          <c:w val="0.84520790892304376"/>
          <c:h val="0.5996812920185206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Лист1!$B$223</c:f>
              <c:strCache>
                <c:ptCount val="1"/>
                <c:pt idx="0">
                  <c:v>Учитель-методист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Лист1!$A$224:$A$227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 лет</c:v>
                </c:pt>
              </c:strCache>
            </c:strRef>
          </c:cat>
          <c:val>
            <c:numRef>
              <c:f>Лист1!$B$224:$B$227</c:f>
              <c:numCache>
                <c:formatCode>0.0</c:formatCode>
                <c:ptCount val="4"/>
                <c:pt idx="0">
                  <c:v>28.1</c:v>
                </c:pt>
                <c:pt idx="1">
                  <c:v>18.399999999999999</c:v>
                </c:pt>
                <c:pt idx="2">
                  <c:v>19</c:v>
                </c:pt>
                <c:pt idx="3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6-4A17-80C7-1F5DA03026F1}"/>
            </c:ext>
          </c:extLst>
        </c:ser>
        <c:ser>
          <c:idx val="1"/>
          <c:order val="1"/>
          <c:tx>
            <c:strRef>
              <c:f>Лист1!$C$223</c:f>
              <c:strCache>
                <c:ptCount val="1"/>
                <c:pt idx="0">
                  <c:v>Заместитель директора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Лист1!$A$224:$A$227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 лет</c:v>
                </c:pt>
              </c:strCache>
            </c:strRef>
          </c:cat>
          <c:val>
            <c:numRef>
              <c:f>Лист1!$C$224:$C$227</c:f>
              <c:numCache>
                <c:formatCode>0.0</c:formatCode>
                <c:ptCount val="4"/>
                <c:pt idx="0">
                  <c:v>15.5</c:v>
                </c:pt>
                <c:pt idx="1">
                  <c:v>10.5</c:v>
                </c:pt>
                <c:pt idx="2">
                  <c:v>4.3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46-4A17-80C7-1F5DA03026F1}"/>
            </c:ext>
          </c:extLst>
        </c:ser>
        <c:ser>
          <c:idx val="2"/>
          <c:order val="2"/>
          <c:tx>
            <c:strRef>
              <c:f>Лист1!$D$223</c:f>
              <c:strCache>
                <c:ptCount val="1"/>
                <c:pt idx="0">
                  <c:v>Директор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46-4A17-80C7-1F5DA03026F1}"/>
                </c:ext>
              </c:extLst>
            </c:dLbl>
            <c:dLbl>
              <c:idx val="3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46-4A17-80C7-1F5DA0302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Лист1!$A$224:$A$227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 лет</c:v>
                </c:pt>
              </c:strCache>
            </c:strRef>
          </c:cat>
          <c:val>
            <c:numRef>
              <c:f>Лист1!$D$224:$D$227</c:f>
              <c:numCache>
                <c:formatCode>0.0</c:formatCode>
                <c:ptCount val="4"/>
                <c:pt idx="0">
                  <c:v>7.2</c:v>
                </c:pt>
                <c:pt idx="1">
                  <c:v>4.8</c:v>
                </c:pt>
                <c:pt idx="2">
                  <c:v>1.6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46-4A17-80C7-1F5DA03026F1}"/>
            </c:ext>
          </c:extLst>
        </c:ser>
        <c:ser>
          <c:idx val="3"/>
          <c:order val="3"/>
          <c:tx>
            <c:strRef>
              <c:f>Лист1!$E$223</c:f>
              <c:strCache>
                <c:ptCount val="1"/>
                <c:pt idx="0">
                  <c:v>Не определились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Лист1!$A$224:$A$227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 лет</c:v>
                </c:pt>
              </c:strCache>
            </c:strRef>
          </c:cat>
          <c:val>
            <c:numRef>
              <c:f>Лист1!$E$224:$E$227</c:f>
              <c:numCache>
                <c:formatCode>0.0</c:formatCode>
                <c:ptCount val="4"/>
                <c:pt idx="0">
                  <c:v>49.2</c:v>
                </c:pt>
                <c:pt idx="1">
                  <c:v>66.3</c:v>
                </c:pt>
                <c:pt idx="2">
                  <c:v>75.099999999999994</c:v>
                </c:pt>
                <c:pt idx="3">
                  <c:v>82.5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46-4A17-80C7-1F5DA03026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90378832"/>
        <c:axId val="490376536"/>
      </c:barChart>
      <c:catAx>
        <c:axId val="49037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376536"/>
        <c:crosses val="autoZero"/>
        <c:auto val="1"/>
        <c:lblAlgn val="ctr"/>
        <c:lblOffset val="100"/>
        <c:noMultiLvlLbl val="0"/>
      </c:catAx>
      <c:valAx>
        <c:axId val="4903765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9037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КАКОВЫ ВАШИ ПЛАНЫ В ДАЛЬНЕЙШЕЙ ТРУДОВОЙ ДЕЯТЕЛЬНОСТИ? (%)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0232037209019986"/>
          <c:y val="0.19035930371462187"/>
          <c:w val="0.43450906145481494"/>
          <c:h val="0.655544325722311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Лист1!$B$483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Лист1!$A$484:$A$487</c:f>
              <c:strCache>
                <c:ptCount val="4"/>
                <c:pt idx="0">
                  <c:v>Планируете ли Вы в ближайшие годы поменять сферу деятельности (уйти из системы школьного образования)?</c:v>
                </c:pt>
                <c:pt idx="1">
                  <c:v>Планируете ли Вы в ближайшие годы найти дополнительную работу, связанную с образованием?</c:v>
                </c:pt>
                <c:pt idx="2">
                  <c:v>Планируете ли Вы в ближайшие годы найти дополнительную работу, не связанную с образованием?</c:v>
                </c:pt>
                <c:pt idx="3">
                  <c:v>Планируете ли Вы в ближайшие годы уйти на пенсию?</c:v>
                </c:pt>
              </c:strCache>
            </c:strRef>
          </c:cat>
          <c:val>
            <c:numRef>
              <c:f>Лист1!$B$484:$B$487</c:f>
              <c:numCache>
                <c:formatCode>General</c:formatCode>
                <c:ptCount val="4"/>
                <c:pt idx="0">
                  <c:v>3.9</c:v>
                </c:pt>
                <c:pt idx="1">
                  <c:v>8.1</c:v>
                </c:pt>
                <c:pt idx="2">
                  <c:v>6.9</c:v>
                </c:pt>
                <c:pt idx="3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7-4164-8C0A-7A5E454FB15F}"/>
            </c:ext>
          </c:extLst>
        </c:ser>
        <c:ser>
          <c:idx val="1"/>
          <c:order val="1"/>
          <c:tx>
            <c:strRef>
              <c:f>Лист1!$C$483</c:f>
              <c:strCache>
                <c:ptCount val="1"/>
                <c:pt idx="0">
                  <c:v>Возможно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Лист1!$A$484:$A$487</c:f>
              <c:strCache>
                <c:ptCount val="4"/>
                <c:pt idx="0">
                  <c:v>Планируете ли Вы в ближайшие годы поменять сферу деятельности (уйти из системы школьного образования)?</c:v>
                </c:pt>
                <c:pt idx="1">
                  <c:v>Планируете ли Вы в ближайшие годы найти дополнительную работу, связанную с образованием?</c:v>
                </c:pt>
                <c:pt idx="2">
                  <c:v>Планируете ли Вы в ближайшие годы найти дополнительную работу, не связанную с образованием?</c:v>
                </c:pt>
                <c:pt idx="3">
                  <c:v>Планируете ли Вы в ближайшие годы уйти на пенсию?</c:v>
                </c:pt>
              </c:strCache>
            </c:strRef>
          </c:cat>
          <c:val>
            <c:numRef>
              <c:f>Лист1!$C$484:$C$487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34.5</c:v>
                </c:pt>
                <c:pt idx="2">
                  <c:v>27.2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7-4164-8C0A-7A5E454FB15F}"/>
            </c:ext>
          </c:extLst>
        </c:ser>
        <c:ser>
          <c:idx val="2"/>
          <c:order val="2"/>
          <c:tx>
            <c:strRef>
              <c:f>Лист1!$D$483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Лист1!$A$484:$A$487</c:f>
              <c:strCache>
                <c:ptCount val="4"/>
                <c:pt idx="0">
                  <c:v>Планируете ли Вы в ближайшие годы поменять сферу деятельности (уйти из системы школьного образования)?</c:v>
                </c:pt>
                <c:pt idx="1">
                  <c:v>Планируете ли Вы в ближайшие годы найти дополнительную работу, связанную с образованием?</c:v>
                </c:pt>
                <c:pt idx="2">
                  <c:v>Планируете ли Вы в ближайшие годы найти дополнительную работу, не связанную с образованием?</c:v>
                </c:pt>
                <c:pt idx="3">
                  <c:v>Планируете ли Вы в ближайшие годы уйти на пенсию?</c:v>
                </c:pt>
              </c:strCache>
            </c:strRef>
          </c:cat>
          <c:val>
            <c:numRef>
              <c:f>Лист1!$D$484:$D$487</c:f>
              <c:numCache>
                <c:formatCode>General</c:formatCode>
                <c:ptCount val="4"/>
                <c:pt idx="0">
                  <c:v>75.7</c:v>
                </c:pt>
                <c:pt idx="1">
                  <c:v>57.4</c:v>
                </c:pt>
                <c:pt idx="2">
                  <c:v>65.900000000000006</c:v>
                </c:pt>
                <c:pt idx="3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7-4164-8C0A-7A5E454FB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3911424"/>
        <c:axId val="233912960"/>
      </c:barChart>
      <c:catAx>
        <c:axId val="233911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ru-RU"/>
          </a:p>
        </c:txPr>
        <c:crossAx val="233912960"/>
        <c:crosses val="autoZero"/>
        <c:auto val="1"/>
        <c:lblAlgn val="ctr"/>
        <c:lblOffset val="100"/>
        <c:noMultiLvlLbl val="0"/>
      </c:catAx>
      <c:valAx>
        <c:axId val="233912960"/>
        <c:scaling>
          <c:orientation val="minMax"/>
        </c:scaling>
        <c:delete val="1"/>
        <c:axPos val="t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391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05874126141947"/>
          <c:y val="0.89867362958347774"/>
          <c:w val="0.37388251747716117"/>
          <c:h val="8.3315566770681818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По типам </a:t>
            </a:r>
          </a:p>
          <a:p>
            <a:pPr>
              <a:defRPr/>
            </a:pPr>
            <a:r>
              <a:rPr lang="ru-RU" sz="2000" dirty="0"/>
              <a:t>Поселений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816377027761397"/>
          <c:y val="0.31255288572759399"/>
          <c:w val="0.75729878478846524"/>
          <c:h val="0.5245718723168379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Лист1!$B$68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Лист1!$A$69:$A$71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Лист1!$B$69:$B$71</c:f>
              <c:numCache>
                <c:formatCode>0.0</c:formatCode>
                <c:ptCount val="3"/>
                <c:pt idx="0">
                  <c:v>30.5</c:v>
                </c:pt>
                <c:pt idx="1">
                  <c:v>31.8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0-47DA-86CF-334497AA8B14}"/>
            </c:ext>
          </c:extLst>
        </c:ser>
        <c:ser>
          <c:idx val="1"/>
          <c:order val="1"/>
          <c:tx>
            <c:strRef>
              <c:f>Лист1!$C$68</c:f>
              <c:strCache>
                <c:ptCount val="1"/>
                <c:pt idx="0">
                  <c:v>Скорее да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Лист1!$A$69:$A$71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Лист1!$C$69:$C$71</c:f>
              <c:numCache>
                <c:formatCode>0.0</c:formatCode>
                <c:ptCount val="3"/>
                <c:pt idx="0">
                  <c:v>37.9</c:v>
                </c:pt>
                <c:pt idx="1">
                  <c:v>36.799999999999997</c:v>
                </c:pt>
                <c:pt idx="2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B0-47DA-86CF-334497AA8B14}"/>
            </c:ext>
          </c:extLst>
        </c:ser>
        <c:ser>
          <c:idx val="2"/>
          <c:order val="2"/>
          <c:tx>
            <c:strRef>
              <c:f>Лист1!$D$68</c:f>
              <c:strCache>
                <c:ptCount val="1"/>
                <c:pt idx="0">
                  <c:v>Скорее нет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Лист1!$A$69:$A$71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Лист1!$D$69:$D$71</c:f>
              <c:numCache>
                <c:formatCode>0.0</c:formatCode>
                <c:ptCount val="3"/>
                <c:pt idx="0">
                  <c:v>21.7</c:v>
                </c:pt>
                <c:pt idx="1">
                  <c:v>20.9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B0-47DA-86CF-334497AA8B14}"/>
            </c:ext>
          </c:extLst>
        </c:ser>
        <c:ser>
          <c:idx val="3"/>
          <c:order val="3"/>
          <c:tx>
            <c:strRef>
              <c:f>Лист1!$E$68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Лист1!$A$69:$A$71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Лист1!$E$69:$E$71</c:f>
              <c:numCache>
                <c:formatCode>0.0</c:formatCode>
                <c:ptCount val="3"/>
                <c:pt idx="0">
                  <c:v>9.9</c:v>
                </c:pt>
                <c:pt idx="1">
                  <c:v>10.5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B0-47DA-86CF-334497AA8B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44504832"/>
        <c:axId val="544499912"/>
      </c:barChart>
      <c:catAx>
        <c:axId val="54450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499912"/>
        <c:crosses val="autoZero"/>
        <c:auto val="1"/>
        <c:lblAlgn val="ctr"/>
        <c:lblOffset val="100"/>
        <c:noMultiLvlLbl val="0"/>
      </c:catAx>
      <c:valAx>
        <c:axId val="5444999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450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Считаете ли Вы,</a:t>
            </a:r>
            <a:r>
              <a:rPr lang="ru-RU" sz="2000" baseline="0" dirty="0"/>
              <a:t> что </a:t>
            </a:r>
            <a:r>
              <a:rPr lang="ru-RU" sz="2000" dirty="0"/>
              <a:t>аттестация необходима для повышения качества работы?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31483531402076E-2"/>
          <c:y val="0.31173302985667706"/>
          <c:w val="0.62651030027082155"/>
          <c:h val="0.5253835942223007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Лист1!$B$74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Лист1!$A$75:$A$78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Лист1!$B$75:$B$78</c:f>
              <c:numCache>
                <c:formatCode>General</c:formatCode>
                <c:ptCount val="4"/>
                <c:pt idx="0">
                  <c:v>31.3</c:v>
                </c:pt>
                <c:pt idx="1">
                  <c:v>31.1</c:v>
                </c:pt>
                <c:pt idx="2">
                  <c:v>34.200000000000003</c:v>
                </c:pt>
                <c:pt idx="3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9-4209-89DD-513B04933A70}"/>
            </c:ext>
          </c:extLst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Скорее да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Лист1!$A$75:$A$78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Лист1!$C$75:$C$78</c:f>
              <c:numCache>
                <c:formatCode>General</c:formatCode>
                <c:ptCount val="4"/>
                <c:pt idx="0">
                  <c:v>40.1</c:v>
                </c:pt>
                <c:pt idx="1">
                  <c:v>38.200000000000003</c:v>
                </c:pt>
                <c:pt idx="2">
                  <c:v>35.299999999999997</c:v>
                </c:pt>
                <c:pt idx="3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9-4209-89DD-513B04933A70}"/>
            </c:ext>
          </c:extLst>
        </c:ser>
        <c:ser>
          <c:idx val="2"/>
          <c:order val="2"/>
          <c:tx>
            <c:strRef>
              <c:f>Лист1!$D$74</c:f>
              <c:strCache>
                <c:ptCount val="1"/>
                <c:pt idx="0">
                  <c:v>Скорее нет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Лист1!$A$75:$A$78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Лист1!$D$75:$D$78</c:f>
              <c:numCache>
                <c:formatCode>General</c:formatCode>
                <c:ptCount val="4"/>
                <c:pt idx="0">
                  <c:v>18.7</c:v>
                </c:pt>
                <c:pt idx="1">
                  <c:v>21.1</c:v>
                </c:pt>
                <c:pt idx="2">
                  <c:v>18.899999999999999</c:v>
                </c:pt>
                <c:pt idx="3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19-4209-89DD-513B04933A70}"/>
            </c:ext>
          </c:extLst>
        </c:ser>
        <c:ser>
          <c:idx val="3"/>
          <c:order val="3"/>
          <c:tx>
            <c:strRef>
              <c:f>Лист1!$E$74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Лист1!$A$75:$A$78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Лист1!$E$75:$E$78</c:f>
              <c:numCache>
                <c:formatCode>General</c:formatCode>
                <c:ptCount val="4"/>
                <c:pt idx="0">
                  <c:v>9.9</c:v>
                </c:pt>
                <c:pt idx="1">
                  <c:v>9.6</c:v>
                </c:pt>
                <c:pt idx="2">
                  <c:v>11.6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19-4209-89DD-513B04933A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21910360"/>
        <c:axId val="521903144"/>
      </c:barChart>
      <c:catAx>
        <c:axId val="52191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1903144"/>
        <c:crosses val="autoZero"/>
        <c:auto val="1"/>
        <c:lblAlgn val="ctr"/>
        <c:lblOffset val="100"/>
        <c:noMultiLvlLbl val="0"/>
      </c:catAx>
      <c:valAx>
        <c:axId val="521903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2191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51816036258064"/>
          <c:y val="0.27425135062582218"/>
          <c:w val="0.27987176006182252"/>
          <c:h val="0.59981448703240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Объективны Ли, С Вашей Точки Зрения, Результаты Аттестации? (%)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5028352402521719E-2"/>
          <c:y val="0.30947811329646102"/>
          <c:w val="0.60092990653018208"/>
          <c:h val="0.503821349122114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Лист1!$B$43</c:f>
              <c:strCache>
                <c:ptCount val="1"/>
                <c:pt idx="0">
                  <c:v>Абсолютно объективны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Лист1!$A$44:$A$47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Лист1!$B$44:$B$47</c:f>
              <c:numCache>
                <c:formatCode>0.0</c:formatCode>
                <c:ptCount val="4"/>
                <c:pt idx="0">
                  <c:v>46.8</c:v>
                </c:pt>
                <c:pt idx="1">
                  <c:v>38.9</c:v>
                </c:pt>
                <c:pt idx="2">
                  <c:v>38.4</c:v>
                </c:pt>
                <c:pt idx="3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7-437D-BF24-367491488921}"/>
            </c:ext>
          </c:extLst>
        </c:ser>
        <c:ser>
          <c:idx val="1"/>
          <c:order val="1"/>
          <c:tx>
            <c:strRef>
              <c:f>Лист1!$C$43</c:f>
              <c:strCache>
                <c:ptCount val="1"/>
                <c:pt idx="0">
                  <c:v>Скорее объективны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Лист1!$A$44:$A$47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Лист1!$C$44:$C$47</c:f>
              <c:numCache>
                <c:formatCode>0.0</c:formatCode>
                <c:ptCount val="4"/>
                <c:pt idx="0">
                  <c:v>45.5</c:v>
                </c:pt>
                <c:pt idx="1">
                  <c:v>53.3</c:v>
                </c:pt>
                <c:pt idx="2">
                  <c:v>51.9</c:v>
                </c:pt>
                <c:pt idx="3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7-437D-BF24-367491488921}"/>
            </c:ext>
          </c:extLst>
        </c:ser>
        <c:ser>
          <c:idx val="2"/>
          <c:order val="2"/>
          <c:tx>
            <c:strRef>
              <c:f>Лист1!$D$43</c:f>
              <c:strCache>
                <c:ptCount val="1"/>
                <c:pt idx="0">
                  <c:v>Скорее необъективны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Лист1!$A$44:$A$47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Лист1!$D$44:$D$47</c:f>
              <c:numCache>
                <c:formatCode>0.0</c:formatCode>
                <c:ptCount val="4"/>
                <c:pt idx="0">
                  <c:v>5.6</c:v>
                </c:pt>
                <c:pt idx="1">
                  <c:v>6.3</c:v>
                </c:pt>
                <c:pt idx="2">
                  <c:v>6.5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D7-437D-BF24-367491488921}"/>
            </c:ext>
          </c:extLst>
        </c:ser>
        <c:ser>
          <c:idx val="3"/>
          <c:order val="3"/>
          <c:tx>
            <c:strRef>
              <c:f>Лист1!$E$43</c:f>
              <c:strCache>
                <c:ptCount val="1"/>
                <c:pt idx="0">
                  <c:v>Совершенно необъективны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Лист1!$A$44:$A$47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Лист1!$E$44:$E$47</c:f>
              <c:numCache>
                <c:formatCode>0.0</c:formatCode>
                <c:ptCount val="4"/>
                <c:pt idx="0">
                  <c:v>2.1</c:v>
                </c:pt>
                <c:pt idx="1">
                  <c:v>1.5</c:v>
                </c:pt>
                <c:pt idx="2">
                  <c:v>3.2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D7-437D-BF24-3674914889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23620384"/>
        <c:axId val="223623664"/>
      </c:barChart>
      <c:catAx>
        <c:axId val="2236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623664"/>
        <c:crosses val="autoZero"/>
        <c:auto val="1"/>
        <c:lblAlgn val="ctr"/>
        <c:lblOffset val="100"/>
        <c:noMultiLvlLbl val="0"/>
      </c:catAx>
      <c:valAx>
        <c:axId val="2236236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236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152979340547344"/>
          <c:y val="0.28274793039304869"/>
          <c:w val="0.34018892812897938"/>
          <c:h val="0.55301003767347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ПО ВОЗРАСТАМ (%)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5580085711442495E-2"/>
          <c:y val="0.30791714907669143"/>
          <c:w val="0.89458210369877333"/>
          <c:h val="0.5157045289704796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Лист1!$B$301</c:f>
              <c:strCache>
                <c:ptCount val="1"/>
                <c:pt idx="0">
                  <c:v>Объективны</c:v>
                </c:pt>
              </c:strCache>
            </c:strRef>
          </c:tx>
          <c:spPr>
            <a:solidFill>
              <a:srgbClr val="7FC422">
                <a:alpha val="69804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Лист1!$A$302:$A$305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 лет</c:v>
                </c:pt>
              </c:strCache>
            </c:strRef>
          </c:cat>
          <c:val>
            <c:numRef>
              <c:f>Лист1!$B$302:$B$305</c:f>
              <c:numCache>
                <c:formatCode>0.0</c:formatCode>
                <c:ptCount val="4"/>
                <c:pt idx="0">
                  <c:v>42.9</c:v>
                </c:pt>
                <c:pt idx="1">
                  <c:v>42.3</c:v>
                </c:pt>
                <c:pt idx="2">
                  <c:v>41.5</c:v>
                </c:pt>
                <c:pt idx="3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2-470D-A57C-073EF4D212A4}"/>
            </c:ext>
          </c:extLst>
        </c:ser>
        <c:ser>
          <c:idx val="1"/>
          <c:order val="1"/>
          <c:tx>
            <c:strRef>
              <c:f>Лист1!$C$301</c:f>
              <c:strCache>
                <c:ptCount val="1"/>
                <c:pt idx="0">
                  <c:v>Скорее объективны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Лист1!$A$302:$A$305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 лет</c:v>
                </c:pt>
              </c:strCache>
            </c:strRef>
          </c:cat>
          <c:val>
            <c:numRef>
              <c:f>Лист1!$C$302:$C$305</c:f>
              <c:numCache>
                <c:formatCode>0.0</c:formatCode>
                <c:ptCount val="4"/>
                <c:pt idx="0">
                  <c:v>52.5</c:v>
                </c:pt>
                <c:pt idx="1">
                  <c:v>50.5</c:v>
                </c:pt>
                <c:pt idx="2">
                  <c:v>49</c:v>
                </c:pt>
                <c:pt idx="3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2-470D-A57C-073EF4D212A4}"/>
            </c:ext>
          </c:extLst>
        </c:ser>
        <c:ser>
          <c:idx val="2"/>
          <c:order val="2"/>
          <c:tx>
            <c:strRef>
              <c:f>Лист1!$D$301</c:f>
              <c:strCache>
                <c:ptCount val="1"/>
                <c:pt idx="0">
                  <c:v>Скорее необъективны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Лист1!$A$302:$A$305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 лет</c:v>
                </c:pt>
              </c:strCache>
            </c:strRef>
          </c:cat>
          <c:val>
            <c:numRef>
              <c:f>Лист1!$D$302:$D$305</c:f>
              <c:numCache>
                <c:formatCode>0.0</c:formatCode>
                <c:ptCount val="4"/>
                <c:pt idx="0">
                  <c:v>2.6</c:v>
                </c:pt>
                <c:pt idx="1">
                  <c:v>5.5</c:v>
                </c:pt>
                <c:pt idx="2">
                  <c:v>7.4</c:v>
                </c:pt>
                <c:pt idx="3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42-470D-A57C-073EF4D212A4}"/>
            </c:ext>
          </c:extLst>
        </c:ser>
        <c:ser>
          <c:idx val="3"/>
          <c:order val="3"/>
          <c:tx>
            <c:strRef>
              <c:f>Лист1!$E$301</c:f>
              <c:strCache>
                <c:ptCount val="1"/>
                <c:pt idx="0">
                  <c:v>Необъективны</c:v>
                </c:pt>
              </c:strCache>
            </c:strRef>
          </c:tx>
          <c:spPr>
            <a:solidFill>
              <a:srgbClr val="FF5050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Лист1!$A$302:$A$305</c:f>
              <c:strCache>
                <c:ptCount val="4"/>
                <c:pt idx="0">
                  <c:v>До 35 лет</c:v>
                </c:pt>
                <c:pt idx="1">
                  <c:v>36–45 лет</c:v>
                </c:pt>
                <c:pt idx="2">
                  <c:v>46–55 лет</c:v>
                </c:pt>
                <c:pt idx="3">
                  <c:v>Старше 55 лет</c:v>
                </c:pt>
              </c:strCache>
            </c:strRef>
          </c:cat>
          <c:val>
            <c:numRef>
              <c:f>Лист1!$E$302:$E$305</c:f>
              <c:numCache>
                <c:formatCode>0.0</c:formatCode>
                <c:ptCount val="4"/>
                <c:pt idx="0">
                  <c:v>2</c:v>
                </c:pt>
                <c:pt idx="1">
                  <c:v>1.7</c:v>
                </c:pt>
                <c:pt idx="2">
                  <c:v>2.1</c:v>
                </c:pt>
                <c:pt idx="3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42-470D-A57C-073EF4D212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2006912"/>
        <c:axId val="182008448"/>
      </c:barChart>
      <c:catAx>
        <c:axId val="18200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182008448"/>
        <c:crosses val="autoZero"/>
        <c:auto val="1"/>
        <c:lblAlgn val="ctr"/>
        <c:lblOffset val="100"/>
        <c:noMultiLvlLbl val="0"/>
      </c:catAx>
      <c:valAx>
        <c:axId val="1820084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20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cap="all" baseline="0" dirty="0">
                <a:effectLst/>
              </a:rPr>
              <a:t>ПО ТИПАМ ПОСЕЛЕНИЙ (%)</a:t>
            </a:r>
            <a:endParaRPr lang="ru-RU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8279390814980601E-2"/>
          <c:y val="0.30886727145280546"/>
          <c:w val="0.854681488294877"/>
          <c:h val="0.513303530450507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Лист1!$B$54</c:f>
              <c:strCache>
                <c:ptCount val="1"/>
                <c:pt idx="0">
                  <c:v>Абсолютно объективны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Лист1!$A$55:$A$57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Лист1!$B$55:$B$57</c:f>
              <c:numCache>
                <c:formatCode>0.0</c:formatCode>
                <c:ptCount val="3"/>
                <c:pt idx="0">
                  <c:v>41.8</c:v>
                </c:pt>
                <c:pt idx="1">
                  <c:v>43.8</c:v>
                </c:pt>
                <c:pt idx="2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9-465D-ABCD-DF2BE86BAA86}"/>
            </c:ext>
          </c:extLst>
        </c:ser>
        <c:ser>
          <c:idx val="1"/>
          <c:order val="1"/>
          <c:tx>
            <c:strRef>
              <c:f>Лист1!$C$54</c:f>
              <c:strCache>
                <c:ptCount val="1"/>
                <c:pt idx="0">
                  <c:v>Скорее объективны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Лист1!$A$55:$A$57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Лист1!$C$55:$C$57</c:f>
              <c:numCache>
                <c:formatCode>0.0</c:formatCode>
                <c:ptCount val="3"/>
                <c:pt idx="0">
                  <c:v>51.6</c:v>
                </c:pt>
                <c:pt idx="1">
                  <c:v>47.2</c:v>
                </c:pt>
                <c:pt idx="2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09-465D-ABCD-DF2BE86BAA86}"/>
            </c:ext>
          </c:extLst>
        </c:ser>
        <c:ser>
          <c:idx val="2"/>
          <c:order val="2"/>
          <c:tx>
            <c:strRef>
              <c:f>Лист1!$D$54</c:f>
              <c:strCache>
                <c:ptCount val="1"/>
                <c:pt idx="0">
                  <c:v>Скорее необъективны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Лист1!$A$55:$A$57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Лист1!$D$55:$D$57</c:f>
              <c:numCache>
                <c:formatCode>0.0</c:formatCode>
                <c:ptCount val="3"/>
                <c:pt idx="0">
                  <c:v>5.0999999999999996</c:v>
                </c:pt>
                <c:pt idx="1">
                  <c:v>6.2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09-465D-ABCD-DF2BE86BAA86}"/>
            </c:ext>
          </c:extLst>
        </c:ser>
        <c:ser>
          <c:idx val="3"/>
          <c:order val="3"/>
          <c:tx>
            <c:strRef>
              <c:f>Лист1!$E$54</c:f>
              <c:strCache>
                <c:ptCount val="1"/>
                <c:pt idx="0">
                  <c:v>Совершенно необъективны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Лист1!$A$55:$A$57</c:f>
              <c:strCache>
                <c:ptCount val="3"/>
                <c:pt idx="0">
                  <c:v>Региональная 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Лист1!$E$55:$E$57</c:f>
              <c:numCache>
                <c:formatCode>0.0</c:formatCode>
                <c:ptCount val="3"/>
                <c:pt idx="0">
                  <c:v>1.5</c:v>
                </c:pt>
                <c:pt idx="1">
                  <c:v>2.8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09-465D-ABCD-DF2BE86BAA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507345736"/>
        <c:axId val="507340160"/>
      </c:barChart>
      <c:catAx>
        <c:axId val="50734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7340160"/>
        <c:crosses val="autoZero"/>
        <c:auto val="1"/>
        <c:lblAlgn val="ctr"/>
        <c:lblOffset val="100"/>
        <c:noMultiLvlLbl val="0"/>
      </c:catAx>
      <c:valAx>
        <c:axId val="5073401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0734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НА ЧТО ВЛИЯЮТ РЕЗУЛЬТАТЫ АТТЕСТАЦИИ?</a:t>
            </a:r>
          </a:p>
          <a:p>
            <a:pPr>
              <a:defRPr/>
            </a:pPr>
            <a:r>
              <a:rPr lang="ru-RU" sz="2000" dirty="0"/>
              <a:t>(допускалось несколько ответов, 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3970111760894088E-2"/>
          <c:y val="0.26598536019134"/>
          <c:w val="0.73252231834794468"/>
          <c:h val="0.54603569590854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Лист1!$B$53</c:f>
              <c:strCache>
                <c:ptCount val="1"/>
                <c:pt idx="0">
                  <c:v>Сохранение рабочего места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Лист1!$A$54:$A$57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Лист1!$B$54:$B$57</c:f>
              <c:numCache>
                <c:formatCode>0.0</c:formatCode>
                <c:ptCount val="4"/>
                <c:pt idx="0">
                  <c:v>43</c:v>
                </c:pt>
                <c:pt idx="1">
                  <c:v>48.3</c:v>
                </c:pt>
                <c:pt idx="2">
                  <c:v>40.1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7-4388-814C-3015AACA0B6F}"/>
            </c:ext>
          </c:extLst>
        </c:ser>
        <c:ser>
          <c:idx val="1"/>
          <c:order val="1"/>
          <c:tx>
            <c:strRef>
              <c:f>Лист1!$C$53</c:f>
              <c:strCache>
                <c:ptCount val="1"/>
                <c:pt idx="0">
                  <c:v>Повышение стимулирующей надбавки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Лист1!$A$54:$A$57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Лист1!$C$54:$C$57</c:f>
              <c:numCache>
                <c:formatCode>0.0</c:formatCode>
                <c:ptCount val="4"/>
                <c:pt idx="0">
                  <c:v>60.8</c:v>
                </c:pt>
                <c:pt idx="1">
                  <c:v>59.2</c:v>
                </c:pt>
                <c:pt idx="2">
                  <c:v>64.900000000000006</c:v>
                </c:pt>
                <c:pt idx="3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7-4388-814C-3015AACA0B6F}"/>
            </c:ext>
          </c:extLst>
        </c:ser>
        <c:ser>
          <c:idx val="2"/>
          <c:order val="2"/>
          <c:tx>
            <c:strRef>
              <c:f>Лист1!$D$53</c:f>
              <c:strCache>
                <c:ptCount val="1"/>
                <c:pt idx="0">
                  <c:v>Иное влияние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Лист1!$A$54:$A$57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Лист1!$D$54:$D$57</c:f>
              <c:numCache>
                <c:formatCode>0.0</c:formatCode>
                <c:ptCount val="4"/>
                <c:pt idx="0">
                  <c:v>21</c:v>
                </c:pt>
                <c:pt idx="1">
                  <c:v>20.6</c:v>
                </c:pt>
                <c:pt idx="2">
                  <c:v>20.399999999999999</c:v>
                </c:pt>
                <c:pt idx="3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47-4388-814C-3015AACA0B6F}"/>
            </c:ext>
          </c:extLst>
        </c:ser>
        <c:ser>
          <c:idx val="3"/>
          <c:order val="3"/>
          <c:tx>
            <c:strRef>
              <c:f>Лист1!$E$53</c:f>
              <c:strCache>
                <c:ptCount val="1"/>
                <c:pt idx="0">
                  <c:v>Ни на что не влияют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Лист1!$A$54:$A$57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Лист1!$E$54:$E$57</c:f>
              <c:numCache>
                <c:formatCode>0.0</c:formatCode>
                <c:ptCount val="4"/>
                <c:pt idx="0">
                  <c:v>10.1</c:v>
                </c:pt>
                <c:pt idx="1">
                  <c:v>8.9</c:v>
                </c:pt>
                <c:pt idx="2">
                  <c:v>8.8000000000000007</c:v>
                </c:pt>
                <c:pt idx="3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47-4388-814C-3015AACA0B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612888"/>
        <c:axId val="224622400"/>
      </c:barChart>
      <c:catAx>
        <c:axId val="224612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622400"/>
        <c:crosses val="autoZero"/>
        <c:auto val="1"/>
        <c:lblAlgn val="ctr"/>
        <c:lblOffset val="100"/>
        <c:noMultiLvlLbl val="0"/>
      </c:catAx>
      <c:valAx>
        <c:axId val="2246224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2461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67673851316119"/>
          <c:y val="0.25909803330138864"/>
          <c:w val="0.23441136678394009"/>
          <c:h val="0.65427616633131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ПО ТИПАМ </a:t>
            </a:r>
          </a:p>
          <a:p>
            <a:pPr>
              <a:defRPr sz="2000"/>
            </a:pPr>
            <a:r>
              <a:rPr lang="ru-RU" sz="2000" dirty="0"/>
              <a:t>ПОСЕЛЕНИЙ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907908743200153"/>
          <c:y val="0.26756272014693644"/>
          <c:w val="0.99173466129933308"/>
          <c:h val="0.54207279205660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Лист1!$B$61</c:f>
              <c:strCache>
                <c:ptCount val="1"/>
                <c:pt idx="0">
                  <c:v>Ни на что не влияют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Лист1!$A$62:$A$64</c:f>
              <c:strCache>
                <c:ptCount val="3"/>
                <c:pt idx="0">
                  <c:v>Село</c:v>
                </c:pt>
                <c:pt idx="1">
                  <c:v>Город</c:v>
                </c:pt>
                <c:pt idx="2">
                  <c:v>Региональная столица</c:v>
                </c:pt>
              </c:strCache>
            </c:strRef>
          </c:cat>
          <c:val>
            <c:numRef>
              <c:f>Лист1!$B$62:$B$64</c:f>
              <c:numCache>
                <c:formatCode>0.0</c:formatCode>
                <c:ptCount val="3"/>
                <c:pt idx="0">
                  <c:v>7.7</c:v>
                </c:pt>
                <c:pt idx="1">
                  <c:v>9.5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6-4630-B988-993E1C52D01F}"/>
            </c:ext>
          </c:extLst>
        </c:ser>
        <c:ser>
          <c:idx val="1"/>
          <c:order val="1"/>
          <c:tx>
            <c:strRef>
              <c:f>Лист1!$C$61</c:f>
              <c:strCache>
                <c:ptCount val="1"/>
                <c:pt idx="0">
                  <c:v>Иное влияние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Лист1!$A$62:$A$64</c:f>
              <c:strCache>
                <c:ptCount val="3"/>
                <c:pt idx="0">
                  <c:v>Село</c:v>
                </c:pt>
                <c:pt idx="1">
                  <c:v>Город</c:v>
                </c:pt>
                <c:pt idx="2">
                  <c:v>Региональная столица</c:v>
                </c:pt>
              </c:strCache>
            </c:strRef>
          </c:cat>
          <c:val>
            <c:numRef>
              <c:f>Лист1!$C$62:$C$64</c:f>
              <c:numCache>
                <c:formatCode>0.0</c:formatCode>
                <c:ptCount val="3"/>
                <c:pt idx="0">
                  <c:v>21.9</c:v>
                </c:pt>
                <c:pt idx="1">
                  <c:v>17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6-4630-B988-993E1C52D01F}"/>
            </c:ext>
          </c:extLst>
        </c:ser>
        <c:ser>
          <c:idx val="2"/>
          <c:order val="2"/>
          <c:tx>
            <c:strRef>
              <c:f>Лист1!$D$61</c:f>
              <c:strCache>
                <c:ptCount val="1"/>
                <c:pt idx="0">
                  <c:v>Повышение стимулирующей надбавки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Лист1!$A$62:$A$64</c:f>
              <c:strCache>
                <c:ptCount val="3"/>
                <c:pt idx="0">
                  <c:v>Село</c:v>
                </c:pt>
                <c:pt idx="1">
                  <c:v>Город</c:v>
                </c:pt>
                <c:pt idx="2">
                  <c:v>Региональная столица</c:v>
                </c:pt>
              </c:strCache>
            </c:strRef>
          </c:cat>
          <c:val>
            <c:numRef>
              <c:f>Лист1!$D$62:$D$64</c:f>
              <c:numCache>
                <c:formatCode>0.0</c:formatCode>
                <c:ptCount val="3"/>
                <c:pt idx="0">
                  <c:v>57.6</c:v>
                </c:pt>
                <c:pt idx="1">
                  <c:v>66.400000000000006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86-4630-B988-993E1C52D01F}"/>
            </c:ext>
          </c:extLst>
        </c:ser>
        <c:ser>
          <c:idx val="3"/>
          <c:order val="3"/>
          <c:tx>
            <c:strRef>
              <c:f>Лист1!$E$61</c:f>
              <c:strCache>
                <c:ptCount val="1"/>
                <c:pt idx="0">
                  <c:v>Сохранение рабочего места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Лист1!$A$62:$A$64</c:f>
              <c:strCache>
                <c:ptCount val="3"/>
                <c:pt idx="0">
                  <c:v>Село</c:v>
                </c:pt>
                <c:pt idx="1">
                  <c:v>Город</c:v>
                </c:pt>
                <c:pt idx="2">
                  <c:v>Региональная столица</c:v>
                </c:pt>
              </c:strCache>
            </c:strRef>
          </c:cat>
          <c:val>
            <c:numRef>
              <c:f>Лист1!$E$62:$E$64</c:f>
              <c:numCache>
                <c:formatCode>0.0</c:formatCode>
                <c:ptCount val="3"/>
                <c:pt idx="0">
                  <c:v>44.4</c:v>
                </c:pt>
                <c:pt idx="1">
                  <c:v>44.4</c:v>
                </c:pt>
                <c:pt idx="2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86-4630-B988-993E1C52D01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2079096"/>
        <c:axId val="542074832"/>
      </c:barChart>
      <c:catAx>
        <c:axId val="54207909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2074832"/>
        <c:crosses val="autoZero"/>
        <c:auto val="1"/>
        <c:lblAlgn val="ctr"/>
        <c:lblOffset val="100"/>
        <c:noMultiLvlLbl val="0"/>
      </c:catAx>
      <c:valAx>
        <c:axId val="542074832"/>
        <c:scaling>
          <c:orientation val="minMax"/>
        </c:scaling>
        <c:delete val="1"/>
        <c:axPos val="r"/>
        <c:majorGridlines>
          <c:spPr>
            <a:ln w="9525" cap="flat" cmpd="sng" algn="ctr">
              <a:gradFill>
                <a:gsLst>
                  <a:gs pos="0">
                    <a:srgbClr val="5B9BD5">
                      <a:lumMod val="5000"/>
                      <a:lumOff val="95000"/>
                    </a:srgbClr>
                  </a:gs>
                  <a:gs pos="74000">
                    <a:srgbClr val="5B9BD5">
                      <a:lumMod val="45000"/>
                      <a:lumOff val="55000"/>
                    </a:srgbClr>
                  </a:gs>
                  <a:gs pos="83000">
                    <a:srgbClr val="5B9BD5">
                      <a:lumMod val="45000"/>
                      <a:lumOff val="55000"/>
                    </a:srgbClr>
                  </a:gs>
                  <a:gs pos="100000">
                    <a:srgbClr val="5B9BD5">
                      <a:lumMod val="30000"/>
                      <a:lumOff val="70000"/>
                    </a:srgb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42079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ПО ВАШЕМУ МНЕНИЮ, ГОТОВА ЛИ СЕГОДНЯ ШКОЛА ОБЕСПЕЧИТЬ ПРОХОЖДЕНИЕ УЧАЩИМИСЯ ГОСУДАРСТВЕННОЙ ИТОГОВОЙ АТТЕСТАЦИИ </a:t>
            </a:r>
            <a:br>
              <a:rPr lang="ru-RU" sz="2000" dirty="0"/>
            </a:br>
            <a:r>
              <a:rPr lang="ru-RU" sz="2000" dirty="0"/>
              <a:t>НА ВЫСОКИЕ БАЛЛЫ БЕЗ ДОПОЛНИТЕЛЬНОЙ ПОДГОТОВКИ? (%)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cap="all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05503630565987"/>
          <c:y val="0.31122808075211456"/>
          <c:w val="0.40542793058958831"/>
          <c:h val="0.5116940135435341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Лист1!$B$82</c:f>
              <c:strCache>
                <c:ptCount val="1"/>
                <c:pt idx="0">
                  <c:v>К этому готовы большинство школ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Лист1!$A$83:$A$86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Лист1!$B$83:$B$86</c:f>
              <c:numCache>
                <c:formatCode>0.0</c:formatCode>
                <c:ptCount val="4"/>
                <c:pt idx="0">
                  <c:v>28.4</c:v>
                </c:pt>
                <c:pt idx="1">
                  <c:v>33.700000000000003</c:v>
                </c:pt>
                <c:pt idx="2">
                  <c:v>36.299999999999997</c:v>
                </c:pt>
                <c:pt idx="3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E-4BCE-A39C-8F95B185AA7C}"/>
            </c:ext>
          </c:extLst>
        </c:ser>
        <c:ser>
          <c:idx val="1"/>
          <c:order val="1"/>
          <c:tx>
            <c:strRef>
              <c:f>Лист1!$C$82</c:f>
              <c:strCache>
                <c:ptCount val="1"/>
                <c:pt idx="0">
                  <c:v>К этому готовы только лучшие школы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Лист1!$A$83:$A$86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Лист1!$C$83:$C$86</c:f>
              <c:numCache>
                <c:formatCode>0.0</c:formatCode>
                <c:ptCount val="4"/>
                <c:pt idx="0">
                  <c:v>33.4</c:v>
                </c:pt>
                <c:pt idx="1">
                  <c:v>30</c:v>
                </c:pt>
                <c:pt idx="2">
                  <c:v>24.6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E-4BCE-A39C-8F95B185AA7C}"/>
            </c:ext>
          </c:extLst>
        </c:ser>
        <c:ser>
          <c:idx val="2"/>
          <c:order val="2"/>
          <c:tx>
            <c:strRef>
              <c:f>Лист1!$D$82</c:f>
              <c:strCache>
                <c:ptCount val="1"/>
                <c:pt idx="0">
                  <c:v>К этому не готовы даже лучшие школы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Лист1!$A$83:$A$86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Без категории</c:v>
                </c:pt>
                <c:pt idx="3">
                  <c:v>В целом</c:v>
                </c:pt>
              </c:strCache>
            </c:strRef>
          </c:cat>
          <c:val>
            <c:numRef>
              <c:f>Лист1!$D$83:$D$86</c:f>
              <c:numCache>
                <c:formatCode>0.0</c:formatCode>
                <c:ptCount val="4"/>
                <c:pt idx="0">
                  <c:v>38.200000000000003</c:v>
                </c:pt>
                <c:pt idx="1">
                  <c:v>36.299999999999997</c:v>
                </c:pt>
                <c:pt idx="2">
                  <c:v>39.1</c:v>
                </c:pt>
                <c:pt idx="3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BE-4BCE-A39C-8F95B185AA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72452072"/>
        <c:axId val="522916368"/>
      </c:barChart>
      <c:catAx>
        <c:axId val="72452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2916368"/>
        <c:crosses val="autoZero"/>
        <c:auto val="1"/>
        <c:lblAlgn val="ctr"/>
        <c:lblOffset val="100"/>
        <c:noMultiLvlLbl val="0"/>
      </c:catAx>
      <c:valAx>
        <c:axId val="5229163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45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280608291056042"/>
          <c:y val="0.31065750686243698"/>
          <c:w val="0.40589471515508996"/>
          <c:h val="0.58300019952143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E5B51-10AF-421C-AD5C-8008DAB52B54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2F850-A5F4-465E-8E17-E4A7B7931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1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75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447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333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464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91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27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Этот слайд можно перенести в основную презентацию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71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70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17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439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940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79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64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9464-2B98-4860-AA9E-CD0F18466C58}" type="datetime1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2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653-5CD7-4185-BFB1-6E2F067040DC}" type="datetime1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2025-E444-4EB5-9A21-2A2BEFA9F62F}" type="datetime1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A180-F699-4A03-9A8F-31AF96A8FB22}" type="datetime1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3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42CD-1EBE-4DA5-8EF9-28FED9C3B724}" type="datetime1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64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CDC7-DE5B-4F48-94F3-8899F67F04DF}" type="datetime1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5722-F654-40FC-BCD6-308AE0176CA1}" type="datetime1">
              <a:rPr lang="ru-RU" smtClean="0"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5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A0EA-0116-4FA4-92B4-DE88FAB2B60A}" type="datetime1">
              <a:rPr lang="ru-RU" smtClean="0"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67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B06D-5C89-48B8-B1D2-CB821F2B7659}" type="datetime1">
              <a:rPr lang="ru-RU" smtClean="0"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56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6C2A-C1BD-4F19-82BD-F94681C6AC9C}" type="datetime1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3EEB-67EF-4931-9449-23E4424B3B9E}" type="datetime1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3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1F1D-41F6-45E6-AC6C-B769BBF50C66}" type="datetime1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5C94-19D6-41B5-9069-AD119A014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3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57" y="854095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142999" y="2640556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456710" y="2921168"/>
            <a:ext cx="70254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ПРОФ</a:t>
            </a:r>
            <a:r>
              <a:rPr lang="en-US" sz="2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2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ССИОНАЛЬНОГО РАЗВИТИЯ: ВЗГЛЯД УЧИТЕЛЕЙ</a:t>
            </a:r>
            <a:endParaRPr lang="ru-RU" sz="20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293896" y="5691586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Токарева Галина </a:t>
            </a:r>
            <a:r>
              <a:rPr lang="ru-RU" sz="1200" dirty="0" err="1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Световна</a:t>
            </a:r>
            <a:r>
              <a:rPr lang="ru-RU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r>
              <a:rPr lang="ru-RU" sz="1200" dirty="0" err="1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н.с</a:t>
            </a:r>
            <a:r>
              <a:rPr lang="ru-RU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. ЦЭНО ИПЭИ РАНХиГС</a:t>
            </a:r>
          </a:p>
          <a:p>
            <a:r>
              <a:rPr lang="en-US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tokareva-gs@ranepa.ru</a:t>
            </a:r>
            <a:endParaRPr lang="ru-RU" sz="1200" dirty="0">
              <a:latin typeface="Arial Black" panose="020B0A04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0189" y="1018725"/>
            <a:ext cx="4251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b="1" dirty="0" err="1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b="1" dirty="0">
              <a:latin typeface="Arial Black" panose="020B0A04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6ACC2E-911B-471D-A0C2-11D0077D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45299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КВАЛИФИКАЦИИ: ОЦЕНКА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D44E8F20-D8B9-4619-B25B-971F8B021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374607"/>
              </p:ext>
            </p:extLst>
          </p:nvPr>
        </p:nvGraphicFramePr>
        <p:xfrm>
          <a:off x="338667" y="2125557"/>
          <a:ext cx="7335309" cy="423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41A867E-C51A-4EC5-AE49-E722CD25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3A5ACEF7-51B2-4CDB-A447-6B6D25114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15151"/>
              </p:ext>
            </p:extLst>
          </p:nvPr>
        </p:nvGraphicFramePr>
        <p:xfrm>
          <a:off x="7673977" y="2125557"/>
          <a:ext cx="4179356" cy="423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5917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РАЗВИТИЕ ПРОФЕССИОНАЛЬНОЙ КАРЬЕРЫ: ВЗГЛЯД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0FC895A-5EB0-4C75-9C4A-3B98C4F6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1A389AFA-9C35-46B8-BDE6-99B6F81488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991049"/>
              </p:ext>
            </p:extLst>
          </p:nvPr>
        </p:nvGraphicFramePr>
        <p:xfrm>
          <a:off x="4263821" y="2125557"/>
          <a:ext cx="7569200" cy="423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A745B47C-BD96-4978-974A-E5F23B3D49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180776"/>
              </p:ext>
            </p:extLst>
          </p:nvPr>
        </p:nvGraphicFramePr>
        <p:xfrm>
          <a:off x="355600" y="2125557"/>
          <a:ext cx="3911600" cy="423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801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РАЗВИТИЕ ПРОФЕССИОНАЛЬНОЙ КАРЬЕРЫ: ВЗГЛЯД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C06E98CC-0511-42AF-BDFB-2A569E6868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88461"/>
              </p:ext>
            </p:extLst>
          </p:nvPr>
        </p:nvGraphicFramePr>
        <p:xfrm>
          <a:off x="355600" y="2125557"/>
          <a:ext cx="7179733" cy="423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C1446387-DDF6-4E56-AD5B-FAB8AB2E03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332445"/>
              </p:ext>
            </p:extLst>
          </p:nvPr>
        </p:nvGraphicFramePr>
        <p:xfrm>
          <a:off x="7535333" y="2125557"/>
          <a:ext cx="4301066" cy="4230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E8D94A8-28FF-4270-8F41-B5782395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24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ПЕРСПЕКТИВЫ ТРУДОВОЙ ДЕЯТЕЛЬНОСТИ: ВЗГЛЯД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A6CD94A-97DE-4C2F-9963-923CB5581C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9093059"/>
              </p:ext>
            </p:extLst>
          </p:nvPr>
        </p:nvGraphicFramePr>
        <p:xfrm>
          <a:off x="353961" y="2125557"/>
          <a:ext cx="11488994" cy="4230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DEE0352-F894-46CD-BB86-AF01B016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20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28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821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5821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56128" y="5062682"/>
            <a:ext cx="343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Arial Black" panose="020B0A04020102020204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Arial Black" panose="020B0A04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7AC757D-3119-4F3F-A0A8-7E7C52C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2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529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 СОЦИОЛОГИЧЕСКОГО ИССЛЕДОВАНИЯ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B637E92-3A9B-4E85-A2AE-44D107B9A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11685"/>
              </p:ext>
            </p:extLst>
          </p:nvPr>
        </p:nvGraphicFramePr>
        <p:xfrm>
          <a:off x="351603" y="2124311"/>
          <a:ext cx="11488795" cy="424199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58421">
                  <a:extLst>
                    <a:ext uri="{9D8B030D-6E8A-4147-A177-3AD203B41FA5}">
                      <a16:colId xmlns:a16="http://schemas.microsoft.com/office/drawing/2014/main" val="2143983808"/>
                    </a:ext>
                  </a:extLst>
                </a:gridCol>
                <a:gridCol w="1414732">
                  <a:extLst>
                    <a:ext uri="{9D8B030D-6E8A-4147-A177-3AD203B41FA5}">
                      <a16:colId xmlns:a16="http://schemas.microsoft.com/office/drawing/2014/main" val="1175850710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1490514497"/>
                    </a:ext>
                  </a:extLst>
                </a:gridCol>
                <a:gridCol w="1429231">
                  <a:extLst>
                    <a:ext uri="{9D8B030D-6E8A-4147-A177-3AD203B41FA5}">
                      <a16:colId xmlns:a16="http://schemas.microsoft.com/office/drawing/2014/main" val="2984144473"/>
                    </a:ext>
                  </a:extLst>
                </a:gridCol>
                <a:gridCol w="1417486">
                  <a:extLst>
                    <a:ext uri="{9D8B030D-6E8A-4147-A177-3AD203B41FA5}">
                      <a16:colId xmlns:a16="http://schemas.microsoft.com/office/drawing/2014/main" val="3189472426"/>
                    </a:ext>
                  </a:extLst>
                </a:gridCol>
                <a:gridCol w="1436940">
                  <a:extLst>
                    <a:ext uri="{9D8B030D-6E8A-4147-A177-3AD203B41FA5}">
                      <a16:colId xmlns:a16="http://schemas.microsoft.com/office/drawing/2014/main" val="3505906591"/>
                    </a:ext>
                  </a:extLst>
                </a:gridCol>
              </a:tblGrid>
              <a:tr h="420345">
                <a:tc gridSpan="6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kumimoji="0" lang="ru-RU" sz="2000" kern="1200" baseline="0" dirty="0">
                          <a:solidFill>
                            <a:schemeClr val="tx1"/>
                          </a:solidFill>
                        </a:rPr>
                        <a:t>География мониторинга, объем и структура выборочных совокупностей</a:t>
                      </a:r>
                      <a:endParaRPr kumimoji="0" lang="ru-RU" sz="20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83829"/>
                  </a:ext>
                </a:extLst>
              </a:tr>
              <a:tr h="403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опроса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/>
                        <a:t>2013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/>
                        <a:t>2014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/>
                        <a:t>2015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/>
                        <a:t>2016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/>
                        <a:t>2017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345023"/>
                  </a:ext>
                </a:extLst>
              </a:tr>
              <a:tr h="120995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/>
                        <a:t>Воронежская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/>
                        <a:t>Ивановская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/>
                        <a:t>Свердловская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/>
                        <a:t>Москва</a:t>
                      </a:r>
                      <a:endParaRPr lang="ru-RU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/>
                        <a:t>Алтайский край </a:t>
                      </a:r>
                    </a:p>
                    <a:p>
                      <a:pPr algn="ctr"/>
                      <a:r>
                        <a:rPr lang="ru-RU" sz="1800" b="1" kern="1200" dirty="0"/>
                        <a:t>Ставропольский край</a:t>
                      </a:r>
                    </a:p>
                    <a:p>
                      <a:pPr algn="ctr"/>
                      <a:r>
                        <a:rPr lang="ru-RU" sz="1800" b="1" kern="1200" dirty="0"/>
                        <a:t>Челябинская область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/>
                        <a:t>Санкт-Петербург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497819"/>
                  </a:ext>
                </a:extLst>
              </a:tr>
              <a:tr h="713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/>
                        <a:t>Руководители общеобразовательных организаций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37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157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122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/>
                        <a:t>41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/>
                        <a:t>41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608711"/>
                  </a:ext>
                </a:extLst>
              </a:tr>
              <a:tr h="713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/>
                        <a:t>Учителя школ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2062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2782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2857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/>
                        <a:t>2206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/>
                        <a:t>2038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13902"/>
                  </a:ext>
                </a:extLst>
              </a:tr>
              <a:tr h="781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/>
                        <a:t>Домохозяйства, имеющие в своем составе детей–школьников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3041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2763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/>
                        <a:t>2803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/>
                        <a:t>2123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/>
                        <a:t>2107</a:t>
                      </a:r>
                      <a:endParaRPr lang="ru-RU" sz="20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82024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C77691-A50C-4595-BED9-B52C138E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2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ПРОФЕССИОНАЛЬНОЙ ДЕЯТЕЛЬНОСТИ: ОЦЕНКА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75E13F7-FBD5-4D8D-A84A-692C96BFB0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213448"/>
              </p:ext>
            </p:extLst>
          </p:nvPr>
        </p:nvGraphicFramePr>
        <p:xfrm>
          <a:off x="372835" y="2125558"/>
          <a:ext cx="11446329" cy="418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3CBEDC-9E26-42B8-AF5B-5BB3DB06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97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АТТЕСТАЦИЯ: МНЕНИЕ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F1E3B382-38F9-48D6-8525-FE05A1A9B6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862508"/>
              </p:ext>
            </p:extLst>
          </p:nvPr>
        </p:nvGraphicFramePr>
        <p:xfrm>
          <a:off x="7524750" y="2125556"/>
          <a:ext cx="4324350" cy="418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9F433B4-EBC2-48AF-B205-EA86B4C4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2ACCC6B2-2B07-4750-88F0-65CE2422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505645"/>
              </p:ext>
            </p:extLst>
          </p:nvPr>
        </p:nvGraphicFramePr>
        <p:xfrm>
          <a:off x="342900" y="2125557"/>
          <a:ext cx="7181850" cy="418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7045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АТТЕСТАЦИЯ: МНЕНИЕ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9F433B4-EBC2-48AF-B205-EA86B4C4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101543AC-429C-4D11-80D6-0FB048C11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841551"/>
              </p:ext>
            </p:extLst>
          </p:nvPr>
        </p:nvGraphicFramePr>
        <p:xfrm>
          <a:off x="355600" y="2124991"/>
          <a:ext cx="5926667" cy="423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3812999-0A8E-43E7-A951-4ED1D82873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51636"/>
              </p:ext>
            </p:extLst>
          </p:nvPr>
        </p:nvGraphicFramePr>
        <p:xfrm>
          <a:off x="6282268" y="2124990"/>
          <a:ext cx="3031067" cy="423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C1A80798-8348-416C-A876-AA2A6442E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749409"/>
              </p:ext>
            </p:extLst>
          </p:nvPr>
        </p:nvGraphicFramePr>
        <p:xfrm>
          <a:off x="9313336" y="2124991"/>
          <a:ext cx="2523064" cy="4231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2268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АТТЕСТАЦИЯ :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МНЕНИЕ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71F92E2-81AC-4F17-9AD4-CC2D5EF5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980FC17-5F17-492D-8EB6-B60C88A39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349619"/>
              </p:ext>
            </p:extLst>
          </p:nvPr>
        </p:nvGraphicFramePr>
        <p:xfrm>
          <a:off x="406396" y="2125557"/>
          <a:ext cx="7687733" cy="419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45AD209-1B52-48D2-B3E0-418C6656AE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712080"/>
              </p:ext>
            </p:extLst>
          </p:nvPr>
        </p:nvGraphicFramePr>
        <p:xfrm>
          <a:off x="8094129" y="2125557"/>
          <a:ext cx="3742272" cy="419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19273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РЕЗУЛЬТАТЫ ПРОФЕССИОНАЛЬНОЙ ДЕЯТЕЛЬНОСТИ: МНЕНИЕ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71F92E2-81AC-4F17-9AD4-CC2D5EF5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62E51CC-1BE3-4B7B-89FA-2263DA4E9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720879"/>
              </p:ext>
            </p:extLst>
          </p:nvPr>
        </p:nvGraphicFramePr>
        <p:xfrm>
          <a:off x="368711" y="2125557"/>
          <a:ext cx="11474244" cy="418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733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РЕЗУЛЬТАТЫ ШКОЛЬНИКОВ: МНЕНИЕ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1E520E20-9B4A-46C0-AD1A-19AF070D3A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438742"/>
              </p:ext>
            </p:extLst>
          </p:nvPr>
        </p:nvGraphicFramePr>
        <p:xfrm>
          <a:off x="358588" y="2125557"/>
          <a:ext cx="11456894" cy="4199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3D6539B-7276-425A-9DAE-A41A714E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51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21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1" y="1196563"/>
            <a:ext cx="9324975" cy="74653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КВАЛИФИКАЦИИ: ОЦЕНКА УЧИТЕЛЕЙ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3976" y="552441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ИПЭИ </a:t>
            </a:r>
            <a:r>
              <a:rPr lang="ru-RU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43AD7DF7-AB2D-4F46-BD9A-DB3C1C8E0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86713"/>
              </p:ext>
            </p:extLst>
          </p:nvPr>
        </p:nvGraphicFramePr>
        <p:xfrm>
          <a:off x="4521201" y="2125557"/>
          <a:ext cx="7315200" cy="423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13D6C2A-852D-4BEE-BB29-C20E11A3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5C94-19D6-41B5-9069-AD119A014BD3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D084B56D-F35C-4ECC-AFA7-65DE3A6E42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852857"/>
              </p:ext>
            </p:extLst>
          </p:nvPr>
        </p:nvGraphicFramePr>
        <p:xfrm>
          <a:off x="355600" y="2125558"/>
          <a:ext cx="4165602" cy="423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00816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425</Words>
  <Application>Microsoft Office PowerPoint</Application>
  <PresentationFormat>Широкоэкранный</PresentationFormat>
  <Paragraphs>128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?????? ????????</cp:lastModifiedBy>
  <cp:revision>412</cp:revision>
  <dcterms:created xsi:type="dcterms:W3CDTF">2017-06-07T07:17:49Z</dcterms:created>
  <dcterms:modified xsi:type="dcterms:W3CDTF">2018-05-17T10:34:41Z</dcterms:modified>
</cp:coreProperties>
</file>