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3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4.xml" ContentType="application/vnd.openxmlformats-officedocument.drawingml.chart+xml"/>
  <Override PartName="/ppt/notesSlides/notesSlide14.xml" ContentType="application/vnd.openxmlformats-officedocument.presentationml.notesSlide+xml"/>
  <Override PartName="/ppt/charts/chart5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3.xml" ContentType="application/vnd.openxmlformats-officedocument.themeOverride+xml"/>
  <Override PartName="/ppt/notesSlides/notesSlide15.xml" ContentType="application/vnd.openxmlformats-officedocument.presentationml.notesSlide+xml"/>
  <Override PartName="/ppt/charts/chart6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6.xml" ContentType="application/vnd.openxmlformats-officedocument.presentationml.notesSlide+xml"/>
  <Override PartName="/ppt/charts/chart7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4.xml" ContentType="application/vnd.openxmlformats-officedocument.themeOverr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8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1"/>
  </p:notesMasterIdLst>
  <p:sldIdLst>
    <p:sldId id="262" r:id="rId2"/>
    <p:sldId id="268" r:id="rId3"/>
    <p:sldId id="259" r:id="rId4"/>
    <p:sldId id="260" r:id="rId5"/>
    <p:sldId id="266" r:id="rId6"/>
    <p:sldId id="284" r:id="rId7"/>
    <p:sldId id="285" r:id="rId8"/>
    <p:sldId id="275" r:id="rId9"/>
    <p:sldId id="299" r:id="rId10"/>
    <p:sldId id="300" r:id="rId11"/>
    <p:sldId id="281" r:id="rId12"/>
    <p:sldId id="301" r:id="rId13"/>
    <p:sldId id="279" r:id="rId14"/>
    <p:sldId id="286" r:id="rId15"/>
    <p:sldId id="298" r:id="rId16"/>
    <p:sldId id="287" r:id="rId17"/>
    <p:sldId id="295" r:id="rId18"/>
    <p:sldId id="296" r:id="rId19"/>
    <p:sldId id="261" r:id="rId20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15"/>
  </p:normalViewPr>
  <p:slideViewPr>
    <p:cSldViewPr>
      <p:cViewPr varScale="1">
        <p:scale>
          <a:sx n="99" d="100"/>
          <a:sy n="99" d="100"/>
        </p:scale>
        <p:origin x="24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72;&#1090;&#1072;&#1083;&#1100;&#1103;\Documents\&#1056;&#1072;&#1073;&#1086;&#1090;&#1072;%201\&#1050;&#1086;&#1085;&#1090;&#1088;&#1086;&#1083;&#1100;-&#1085;&#1072;&#1076;&#1079;&#1086;&#1088;%202017\&#1040;&#1085;&#1072;&#1083;&#1080;&#1090;&#1080;&#1082;&#1072;\&#1044;&#1080;&#1072;&#1075;&#1088;&#1072;&#1084;&#1084;&#1099;%20&#1076;&#1083;&#1103;%20&#1089;&#1083;&#1072;&#1081;&#1076;&#1086;&#1074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72;&#1090;&#1072;&#1083;&#1100;&#1103;\Downloads\&#1044;&#1080;&#1072;&#1075;&#1088;&#1072;&#1084;&#1084;&#1099;%20&#1050;&#1086;&#1085;&#1090;&#1088;&#1086;&#1083;&#1100;-&#1085;&#1072;&#1076;&#1079;&#1086;&#1088;%202017%20&#1076;&#1083;&#1103;%20&#1089;&#1090;&#1072;&#1090;&#1100;&#1080;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_____Microsoft_Excel3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56;&#1072;&#1073;&#1086;&#1090;&#1072;_&#1053;&#1086;&#1091;&#1090;&#1073;&#1091;&#1082;%202014\&#1056;&#1072;&#1073;&#1086;&#1090;&#1072;%201\&#1050;&#1086;&#1085;&#1090;&#1088;&#1086;&#1083;&#1100;-&#1085;&#1072;&#1076;&#1079;&#1086;&#1088;%202017\&#1040;&#1085;&#1072;&#1083;&#1080;&#1090;&#1080;&#1082;&#1072;\&#1044;&#1080;&#1072;&#1075;&#1088;&#1072;&#1084;&#1084;&#1099;%20&#1076;&#1083;&#1103;%20&#1089;&#1083;&#1072;&#1081;&#1076;&#1086;&#1074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_____Microsoft_Excel4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dLbl>
              <c:idx val="0"/>
              <c:spPr>
                <a:solidFill>
                  <a:srgbClr val="4BACC6">
                    <a:lumMod val="20000"/>
                    <a:lumOff val="80000"/>
                  </a:srgbClr>
                </a:solidFill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1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solidFill>
                  <a:srgbClr val="4BACC6">
                    <a:lumMod val="20000"/>
                    <a:lumOff val="80000"/>
                  </a:srgbClr>
                </a:solidFill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1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solidFill>
                  <a:srgbClr val="4BACC6">
                    <a:lumMod val="20000"/>
                    <a:lumOff val="80000"/>
                  </a:srgbClr>
                </a:solidFill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1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solidFill>
                  <a:srgbClr val="4BACC6">
                    <a:lumMod val="20000"/>
                    <a:lumOff val="80000"/>
                  </a:srgbClr>
                </a:solidFill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1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'Распространенность видов контр'!$A$2:$A$16</c:f>
              <c:strCache>
                <c:ptCount val="15"/>
                <c:pt idx="0">
                  <c:v>Противопожарный надзор</c:v>
                </c:pt>
                <c:pt idx="1">
                  <c:v>Налоговый контроль</c:v>
                </c:pt>
                <c:pt idx="2">
                  <c:v>Надзор в сфере охраны труда</c:v>
                </c:pt>
                <c:pt idx="3">
                  <c:v>Санитарный надзор, контроль (надзор) в сфере потребительского рынка </c:v>
                </c:pt>
                <c:pt idx="4">
                  <c:v>Экологический контроль (надзор)</c:v>
                </c:pt>
                <c:pt idx="5">
                  <c:v>Миграционный контроль</c:v>
                </c:pt>
                <c:pt idx="6">
                  <c:v>Контроль (надзор) в сфере строительства</c:v>
                </c:pt>
                <c:pt idx="7">
                  <c:v>Контроль (надзор) в сфере промышленности (в т.ч. техническое регулирование)</c:v>
                </c:pt>
                <c:pt idx="8">
                  <c:v>Контроль (надзор) в сфере транспорта и связи</c:v>
                </c:pt>
                <c:pt idx="9">
                  <c:v>Земельный контроль (надзор) </c:v>
                </c:pt>
                <c:pt idx="10">
                  <c:v>Контроль (надзор) в сфере здравоохранения,</c:v>
                </c:pt>
                <c:pt idx="11">
                  <c:v>Контроль (надзор) в сфере внешнеэкономической деятельности, таможенный контроль</c:v>
                </c:pt>
                <c:pt idx="12">
                  <c:v>Контроль (надзор) в сфере сельского хозяйства и рыболовства</c:v>
                </c:pt>
                <c:pt idx="13">
                  <c:v>Контроль (надзор) в сфере образования</c:v>
                </c:pt>
                <c:pt idx="14">
                  <c:v>Иные виды контроля/надзора</c:v>
                </c:pt>
              </c:strCache>
            </c:strRef>
          </c:cat>
          <c:val>
            <c:numRef>
              <c:f>'Распространенность видов контр'!$B$2:$B$16</c:f>
              <c:numCache>
                <c:formatCode>0.0</c:formatCode>
                <c:ptCount val="15"/>
                <c:pt idx="0">
                  <c:v>65.8</c:v>
                </c:pt>
                <c:pt idx="1">
                  <c:v>61.5</c:v>
                </c:pt>
                <c:pt idx="2">
                  <c:v>42.5</c:v>
                </c:pt>
                <c:pt idx="3">
                  <c:v>41.3</c:v>
                </c:pt>
                <c:pt idx="4">
                  <c:v>14.8</c:v>
                </c:pt>
                <c:pt idx="5">
                  <c:v>12.2</c:v>
                </c:pt>
                <c:pt idx="6">
                  <c:v>11.1</c:v>
                </c:pt>
                <c:pt idx="7">
                  <c:v>10.199999999999999</c:v>
                </c:pt>
                <c:pt idx="8">
                  <c:v>8.8000000000000007</c:v>
                </c:pt>
                <c:pt idx="9">
                  <c:v>8.2000000000000011</c:v>
                </c:pt>
                <c:pt idx="10">
                  <c:v>5.7</c:v>
                </c:pt>
                <c:pt idx="11">
                  <c:v>4.5</c:v>
                </c:pt>
                <c:pt idx="12">
                  <c:v>4.3</c:v>
                </c:pt>
                <c:pt idx="13">
                  <c:v>2.4</c:v>
                </c:pt>
                <c:pt idx="14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7699352"/>
        <c:axId val="107699744"/>
      </c:barChart>
      <c:catAx>
        <c:axId val="107699352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950">
                <a:solidFill>
                  <a:sysClr val="windowText" lastClr="000000"/>
                </a:solidFill>
              </a:defRPr>
            </a:pPr>
            <a:endParaRPr lang="ru-RU"/>
          </a:p>
        </c:txPr>
        <c:crossAx val="107699744"/>
        <c:crosses val="autoZero"/>
        <c:auto val="1"/>
        <c:lblAlgn val="ctr"/>
        <c:lblOffset val="100"/>
        <c:noMultiLvlLbl val="0"/>
      </c:catAx>
      <c:valAx>
        <c:axId val="107699744"/>
        <c:scaling>
          <c:orientation val="minMax"/>
        </c:scaling>
        <c:delete val="1"/>
        <c:axPos val="t"/>
        <c:numFmt formatCode="0.0" sourceLinked="1"/>
        <c:majorTickMark val="out"/>
        <c:minorTickMark val="none"/>
        <c:tickLblPos val="none"/>
        <c:crossAx val="10769935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Лист4!$A$3:$A$6</c:f>
              <c:strCache>
                <c:ptCount val="4"/>
                <c:pt idx="0">
                  <c:v>Скорее положительное</c:v>
                </c:pt>
                <c:pt idx="1">
                  <c:v>Нейтральное</c:v>
                </c:pt>
                <c:pt idx="2">
                  <c:v>Скорее отрицательное</c:v>
                </c:pt>
                <c:pt idx="3">
                  <c:v>Затруднились ответить</c:v>
                </c:pt>
              </c:strCache>
            </c:strRef>
          </c:cat>
          <c:val>
            <c:numRef>
              <c:f>Лист4!$B$3:$B$6</c:f>
              <c:numCache>
                <c:formatCode>General</c:formatCode>
                <c:ptCount val="4"/>
                <c:pt idx="0">
                  <c:v>34.6</c:v>
                </c:pt>
                <c:pt idx="1">
                  <c:v>48.3</c:v>
                </c:pt>
                <c:pt idx="2">
                  <c:v>11.2</c:v>
                </c:pt>
                <c:pt idx="3">
                  <c:v>5.9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7492064"/>
        <c:axId val="202977488"/>
      </c:barChart>
      <c:catAx>
        <c:axId val="137492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2977488"/>
        <c:crosses val="autoZero"/>
        <c:auto val="1"/>
        <c:lblAlgn val="ctr"/>
        <c:lblOffset val="100"/>
        <c:noMultiLvlLbl val="0"/>
      </c:catAx>
      <c:valAx>
        <c:axId val="2029774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137492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prstClr val="black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Лист6!$A$3:$A$7</c:f>
              <c:strCache>
                <c:ptCount val="5"/>
                <c:pt idx="0">
                  <c:v>Была полностью прекращена работа, сорвались сделки </c:v>
                </c:pt>
                <c:pt idx="1">
                  <c:v>Была сокращена работа</c:v>
                </c:pt>
                <c:pt idx="2">
                  <c:v>Проверка вызвала незначительные неудобства</c:v>
                </c:pt>
                <c:pt idx="3">
                  <c:v>Режим работы был таким, как всегда</c:v>
                </c:pt>
                <c:pt idx="4">
                  <c:v>Затруднились ответить</c:v>
                </c:pt>
              </c:strCache>
            </c:strRef>
          </c:cat>
          <c:val>
            <c:numRef>
              <c:f>Лист6!$B$3:$B$7</c:f>
              <c:numCache>
                <c:formatCode>General</c:formatCode>
                <c:ptCount val="5"/>
                <c:pt idx="0">
                  <c:v>5.4</c:v>
                </c:pt>
                <c:pt idx="1">
                  <c:v>23.7</c:v>
                </c:pt>
                <c:pt idx="2">
                  <c:v>8.5</c:v>
                </c:pt>
                <c:pt idx="3">
                  <c:v>59.8</c:v>
                </c:pt>
                <c:pt idx="4">
                  <c:v>2.6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6560144"/>
        <c:axId val="137411792"/>
      </c:barChart>
      <c:catAx>
        <c:axId val="1365601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>
                <a:solidFill>
                  <a:schemeClr val="tx1"/>
                </a:solidFill>
              </a:defRPr>
            </a:pPr>
            <a:endParaRPr lang="ru-RU"/>
          </a:p>
        </c:txPr>
        <c:crossAx val="137411792"/>
        <c:crosses val="autoZero"/>
        <c:auto val="1"/>
        <c:lblAlgn val="ctr"/>
        <c:lblOffset val="100"/>
        <c:noMultiLvlLbl val="0"/>
      </c:catAx>
      <c:valAx>
        <c:axId val="13741179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3656014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4073649378883297"/>
          <c:y val="7.7295412700278093E-2"/>
          <c:w val="0.31852684551156102"/>
          <c:h val="0.49839150703176999"/>
        </c:manualLayout>
      </c:layout>
      <c:pieChart>
        <c:varyColors val="1"/>
        <c:ser>
          <c:idx val="0"/>
          <c:order val="0"/>
          <c:spPr>
            <a:ln>
              <a:solidFill>
                <a:schemeClr val="tx1"/>
              </a:solidFill>
            </a:ln>
          </c:spPr>
          <c:dPt>
            <c:idx val="0"/>
            <c:bubble3D val="0"/>
            <c:explosion val="10"/>
            <c:spPr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explosion val="5"/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bubble3D val="0"/>
            <c:explosion val="5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bubble3D val="0"/>
            <c:explosion val="6"/>
            <c:spPr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c:spPr>
          </c:dPt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Рис.3!$A$3:$A$6</c:f>
              <c:strCache>
                <c:ptCount val="4"/>
                <c:pt idx="0">
                  <c:v>Вся информация представлена в открытых источниках, на ее поиск не требуется значительных усилий</c:v>
                </c:pt>
                <c:pt idx="1">
                  <c:v>Часть требований представлены в открытых источниках, однако иногда требуются специальные усилия для обеспечения информированности об изменениях, содержании отдельных актов</c:v>
                </c:pt>
                <c:pt idx="2">
                  <c:v>Получение информации об обязательных требованиях в большинстве случаев требует специальных усилий </c:v>
                </c:pt>
                <c:pt idx="3">
                  <c:v>Затруднились ответить</c:v>
                </c:pt>
              </c:strCache>
            </c:strRef>
          </c:cat>
          <c:val>
            <c:numRef>
              <c:f>Рис.3!$B$3:$B$6</c:f>
              <c:numCache>
                <c:formatCode>General</c:formatCode>
                <c:ptCount val="4"/>
                <c:pt idx="0">
                  <c:v>48.7</c:v>
                </c:pt>
                <c:pt idx="1">
                  <c:v>31.8</c:v>
                </c:pt>
                <c:pt idx="2">
                  <c:v>11.8</c:v>
                </c:pt>
                <c:pt idx="3">
                  <c:v>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>
        <c:manualLayout>
          <c:xMode val="edge"/>
          <c:yMode val="edge"/>
          <c:x val="0"/>
          <c:y val="0.62285561931981204"/>
          <c:w val="1"/>
          <c:h val="0.37714438068018802"/>
        </c:manualLayout>
      </c:layout>
      <c:overlay val="0"/>
      <c:txPr>
        <a:bodyPr/>
        <a:lstStyle/>
        <a:p>
          <a:pPr algn="just">
            <a:defRPr sz="1100"/>
          </a:pPr>
          <a:endParaRPr lang="ru-RU"/>
        </a:p>
      </c:txPr>
    </c:legend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Лист9!$B$4:$B$5</c:f>
              <c:strCache>
                <c:ptCount val="2"/>
                <c:pt idx="0">
                  <c:v>ИП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Лист9!$A$6:$A$9</c:f>
              <c:strCache>
                <c:ptCount val="4"/>
                <c:pt idx="0">
                  <c:v>Вся информация представлена в открытых источниках, на ее поиск не требуется значительных усилий</c:v>
                </c:pt>
                <c:pt idx="1">
                  <c:v>Часть требований представлены в открытых источниках, однако иногда требуются специальные усилия для обеспечения информированности об изменениях, содержании отдельных актов</c:v>
                </c:pt>
                <c:pt idx="2">
                  <c:v>Получение информации об обязательных требованиях в большинстве случаев требует специальных усилий</c:v>
                </c:pt>
                <c:pt idx="3">
                  <c:v>Затруднились ответить</c:v>
                </c:pt>
              </c:strCache>
            </c:strRef>
          </c:cat>
          <c:val>
            <c:numRef>
              <c:f>Лист9!$B$6:$B$9</c:f>
              <c:numCache>
                <c:formatCode>General</c:formatCode>
                <c:ptCount val="4"/>
                <c:pt idx="0">
                  <c:v>52.3</c:v>
                </c:pt>
                <c:pt idx="1">
                  <c:v>26.9</c:v>
                </c:pt>
                <c:pt idx="2">
                  <c:v>11.4</c:v>
                </c:pt>
                <c:pt idx="3">
                  <c:v>9.4</c:v>
                </c:pt>
              </c:numCache>
            </c:numRef>
          </c:val>
        </c:ser>
        <c:ser>
          <c:idx val="1"/>
          <c:order val="1"/>
          <c:tx>
            <c:strRef>
              <c:f>Лист9!$C$4:$C$5</c:f>
              <c:strCache>
                <c:ptCount val="2"/>
                <c:pt idx="0">
                  <c:v>Малый бизнес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Лист9!$A$6:$A$9</c:f>
              <c:strCache>
                <c:ptCount val="4"/>
                <c:pt idx="0">
                  <c:v>Вся информация представлена в открытых источниках, на ее поиск не требуется значительных усилий</c:v>
                </c:pt>
                <c:pt idx="1">
                  <c:v>Часть требований представлены в открытых источниках, однако иногда требуются специальные усилия для обеспечения информированности об изменениях, содержании отдельных актов</c:v>
                </c:pt>
                <c:pt idx="2">
                  <c:v>Получение информации об обязательных требованиях в большинстве случаев требует специальных усилий</c:v>
                </c:pt>
                <c:pt idx="3">
                  <c:v>Затруднились ответить</c:v>
                </c:pt>
              </c:strCache>
            </c:strRef>
          </c:cat>
          <c:val>
            <c:numRef>
              <c:f>Лист9!$C$6:$C$9</c:f>
              <c:numCache>
                <c:formatCode>General</c:formatCode>
                <c:ptCount val="4"/>
                <c:pt idx="0">
                  <c:v>46.8</c:v>
                </c:pt>
                <c:pt idx="1">
                  <c:v>35.6</c:v>
                </c:pt>
                <c:pt idx="2">
                  <c:v>10.8</c:v>
                </c:pt>
                <c:pt idx="3">
                  <c:v>6.8</c:v>
                </c:pt>
              </c:numCache>
            </c:numRef>
          </c:val>
        </c:ser>
        <c:ser>
          <c:idx val="2"/>
          <c:order val="2"/>
          <c:tx>
            <c:strRef>
              <c:f>Лист9!$D$4:$D$5</c:f>
              <c:strCache>
                <c:ptCount val="2"/>
                <c:pt idx="0">
                  <c:v>Средний/крупный бизнес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Лист9!$A$6:$A$9</c:f>
              <c:strCache>
                <c:ptCount val="4"/>
                <c:pt idx="0">
                  <c:v>Вся информация представлена в открытых источниках, на ее поиск не требуется значительных усилий</c:v>
                </c:pt>
                <c:pt idx="1">
                  <c:v>Часть требований представлены в открытых источниках, однако иногда требуются специальные усилия для обеспечения информированности об изменениях, содержании отдельных актов</c:v>
                </c:pt>
                <c:pt idx="2">
                  <c:v>Получение информации об обязательных требованиях в большинстве случаев требует специальных усилий</c:v>
                </c:pt>
                <c:pt idx="3">
                  <c:v>Затруднились ответить</c:v>
                </c:pt>
              </c:strCache>
            </c:strRef>
          </c:cat>
          <c:val>
            <c:numRef>
              <c:f>Лист9!$D$6:$D$9</c:f>
              <c:numCache>
                <c:formatCode>General</c:formatCode>
                <c:ptCount val="4"/>
                <c:pt idx="0">
                  <c:v>35.200000000000003</c:v>
                </c:pt>
                <c:pt idx="1">
                  <c:v>38.9</c:v>
                </c:pt>
                <c:pt idx="2">
                  <c:v>24.1</c:v>
                </c:pt>
                <c:pt idx="3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2978664"/>
        <c:axId val="202979056"/>
      </c:barChart>
      <c:catAx>
        <c:axId val="20297866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2979056"/>
        <c:crosses val="autoZero"/>
        <c:auto val="1"/>
        <c:lblAlgn val="ctr"/>
        <c:lblOffset val="100"/>
        <c:noMultiLvlLbl val="0"/>
      </c:catAx>
      <c:valAx>
        <c:axId val="202979056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extTo"/>
        <c:crossAx val="202978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(Лист10!$A$5:$A$6,Лист10!$A$9,Лист10!$A$10)</c:f>
              <c:strCache>
                <c:ptCount val="4"/>
                <c:pt idx="0">
                  <c:v>Высокий уровень</c:v>
                </c:pt>
                <c:pt idx="1">
                  <c:v>Средний уровень</c:v>
                </c:pt>
                <c:pt idx="2">
                  <c:v>Низкий уровень</c:v>
                </c:pt>
                <c:pt idx="3">
                  <c:v>Затруднились ответить</c:v>
                </c:pt>
              </c:strCache>
            </c:strRef>
          </c:cat>
          <c:val>
            <c:numRef>
              <c:f>(Лист10!$B$5:$B$6,Лист10!$B$9,Лист10!$B$10)</c:f>
              <c:numCache>
                <c:formatCode>General</c:formatCode>
                <c:ptCount val="4"/>
                <c:pt idx="0">
                  <c:v>60.3</c:v>
                </c:pt>
                <c:pt idx="1">
                  <c:v>33.1</c:v>
                </c:pt>
                <c:pt idx="2">
                  <c:v>5.4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7156944"/>
        <c:axId val="137154256"/>
      </c:barChart>
      <c:catAx>
        <c:axId val="137156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7154256"/>
        <c:crosses val="autoZero"/>
        <c:auto val="1"/>
        <c:lblAlgn val="ctr"/>
        <c:lblOffset val="100"/>
        <c:noMultiLvlLbl val="0"/>
      </c:catAx>
      <c:valAx>
        <c:axId val="13715425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371569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'Дост. и избыт. треб по видам к'!$B$4</c:f>
              <c:strCache>
                <c:ptCount val="1"/>
                <c:pt idx="0">
                  <c:v>Санитарный надзор, контроль (надзор) в сфере потребительского рынка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'Дост. и избыт. треб по видам к'!$A$5:$A$8</c:f>
              <c:strCache>
                <c:ptCount val="4"/>
                <c:pt idx="0">
                  <c:v>Требования являются избыточными, их выполнение не приводит к снижению рисков причинения вреда, но приводит к возникновению избыточных расходов</c:v>
                </c:pt>
                <c:pt idx="1">
                  <c:v>Требования являются достаточными и необходимыми, их выполнение приводит к снижению рисков причинения вреда до необходимого уровня</c:v>
                </c:pt>
                <c:pt idx="2">
                  <c:v>Требования являются недостаточными, действующей регламентации не хватает, для того чтобы снизить риски причинения вреда до необходимого уровня</c:v>
                </c:pt>
                <c:pt idx="3">
                  <c:v>Затруднились ответить</c:v>
                </c:pt>
              </c:strCache>
            </c:strRef>
          </c:cat>
          <c:val>
            <c:numRef>
              <c:f>'Дост. и избыт. треб по видам к'!$B$5:$B$8</c:f>
              <c:numCache>
                <c:formatCode>General</c:formatCode>
                <c:ptCount val="4"/>
                <c:pt idx="0">
                  <c:v>26.9</c:v>
                </c:pt>
                <c:pt idx="1">
                  <c:v>60.9</c:v>
                </c:pt>
                <c:pt idx="2">
                  <c:v>3.6</c:v>
                </c:pt>
                <c:pt idx="3">
                  <c:v>8.6</c:v>
                </c:pt>
              </c:numCache>
            </c:numRef>
          </c:val>
        </c:ser>
        <c:ser>
          <c:idx val="1"/>
          <c:order val="1"/>
          <c:tx>
            <c:strRef>
              <c:f>'Дост. и избыт. треб по видам к'!$C$4</c:f>
              <c:strCache>
                <c:ptCount val="1"/>
                <c:pt idx="0">
                  <c:v>Надзор в сфере охраны труда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'Дост. и избыт. треб по видам к'!$A$5:$A$8</c:f>
              <c:strCache>
                <c:ptCount val="4"/>
                <c:pt idx="0">
                  <c:v>Требования являются избыточными, их выполнение не приводит к снижению рисков причинения вреда, но приводит к возникновению избыточных расходов</c:v>
                </c:pt>
                <c:pt idx="1">
                  <c:v>Требования являются достаточными и необходимыми, их выполнение приводит к снижению рисков причинения вреда до необходимого уровня</c:v>
                </c:pt>
                <c:pt idx="2">
                  <c:v>Требования являются недостаточными, действующей регламентации не хватает, для того чтобы снизить риски причинения вреда до необходимого уровня</c:v>
                </c:pt>
                <c:pt idx="3">
                  <c:v>Затруднились ответить</c:v>
                </c:pt>
              </c:strCache>
            </c:strRef>
          </c:cat>
          <c:val>
            <c:numRef>
              <c:f>'Дост. и избыт. треб по видам к'!$C$5:$C$8</c:f>
              <c:numCache>
                <c:formatCode>General</c:formatCode>
                <c:ptCount val="4"/>
                <c:pt idx="0">
                  <c:v>39.1</c:v>
                </c:pt>
                <c:pt idx="1">
                  <c:v>51.8</c:v>
                </c:pt>
                <c:pt idx="2">
                  <c:v>1.5</c:v>
                </c:pt>
                <c:pt idx="3">
                  <c:v>7.6</c:v>
                </c:pt>
              </c:numCache>
            </c:numRef>
          </c:val>
        </c:ser>
        <c:ser>
          <c:idx val="2"/>
          <c:order val="2"/>
          <c:tx>
            <c:strRef>
              <c:f>'Дост. и избыт. треб по видам к'!$D$4</c:f>
              <c:strCache>
                <c:ptCount val="1"/>
                <c:pt idx="0">
                  <c:v>Противопожарный надзор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'Дост. и избыт. треб по видам к'!$A$5:$A$8</c:f>
              <c:strCache>
                <c:ptCount val="4"/>
                <c:pt idx="0">
                  <c:v>Требования являются избыточными, их выполнение не приводит к снижению рисков причинения вреда, но приводит к возникновению избыточных расходов</c:v>
                </c:pt>
                <c:pt idx="1">
                  <c:v>Требования являются достаточными и необходимыми, их выполнение приводит к снижению рисков причинения вреда до необходимого уровня</c:v>
                </c:pt>
                <c:pt idx="2">
                  <c:v>Требования являются недостаточными, действующей регламентации не хватает, для того чтобы снизить риски причинения вреда до необходимого уровня</c:v>
                </c:pt>
                <c:pt idx="3">
                  <c:v>Затруднились ответить</c:v>
                </c:pt>
              </c:strCache>
            </c:strRef>
          </c:cat>
          <c:val>
            <c:numRef>
              <c:f>'Дост. и избыт. треб по видам к'!$D$5:$D$8</c:f>
              <c:numCache>
                <c:formatCode>General</c:formatCode>
                <c:ptCount val="4"/>
                <c:pt idx="0">
                  <c:v>20.7</c:v>
                </c:pt>
                <c:pt idx="1">
                  <c:v>68.8</c:v>
                </c:pt>
                <c:pt idx="2">
                  <c:v>2.5</c:v>
                </c:pt>
                <c:pt idx="3" formatCode="0.0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2979448"/>
        <c:axId val="207160792"/>
      </c:barChart>
      <c:catAx>
        <c:axId val="20297944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7160792"/>
        <c:crosses val="autoZero"/>
        <c:auto val="1"/>
        <c:lblAlgn val="ctr"/>
        <c:lblOffset val="100"/>
        <c:noMultiLvlLbl val="0"/>
      </c:catAx>
      <c:valAx>
        <c:axId val="207160792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202979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618306045077698"/>
          <c:y val="0.82308434731653513"/>
          <c:w val="0.8109143023788693"/>
          <c:h val="0.130672872504407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Лист7!$B$5</c:f>
              <c:strCache>
                <c:ptCount val="1"/>
                <c:pt idx="0">
                  <c:v>Санитарный надзор, контроль (надзор) в сфере потребительского рынка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1"/>
              <c:layout>
                <c:manualLayout>
                  <c:x val="-4.694835680751173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Лист7!$A$6:$A$9</c:f>
              <c:strCache>
                <c:ptCount val="4"/>
                <c:pt idx="0">
                  <c:v>Крайне целесообразно</c:v>
                </c:pt>
                <c:pt idx="1">
                  <c:v>Целесообразно при определенных условиях</c:v>
                </c:pt>
                <c:pt idx="2">
                  <c:v>Нецелесообразно</c:v>
                </c:pt>
                <c:pt idx="3">
                  <c:v>Не ответили</c:v>
                </c:pt>
              </c:strCache>
            </c:strRef>
          </c:cat>
          <c:val>
            <c:numRef>
              <c:f>Лист7!$B$6:$B$9</c:f>
              <c:numCache>
                <c:formatCode>0.0</c:formatCode>
                <c:ptCount val="4"/>
                <c:pt idx="0">
                  <c:v>44.1</c:v>
                </c:pt>
                <c:pt idx="1">
                  <c:v>27</c:v>
                </c:pt>
                <c:pt idx="2">
                  <c:v>28.5</c:v>
                </c:pt>
                <c:pt idx="3">
                  <c:v>0.4</c:v>
                </c:pt>
              </c:numCache>
            </c:numRef>
          </c:val>
        </c:ser>
        <c:ser>
          <c:idx val="1"/>
          <c:order val="1"/>
          <c:tx>
            <c:strRef>
              <c:f>Лист7!$C$5</c:f>
              <c:strCache>
                <c:ptCount val="1"/>
                <c:pt idx="0">
                  <c:v>Надзор в сфере охраны труда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Лист7!$A$6:$A$9</c:f>
              <c:strCache>
                <c:ptCount val="4"/>
                <c:pt idx="0">
                  <c:v>Крайне целесообразно</c:v>
                </c:pt>
                <c:pt idx="1">
                  <c:v>Целесообразно при определенных условиях</c:v>
                </c:pt>
                <c:pt idx="2">
                  <c:v>Нецелесообразно</c:v>
                </c:pt>
                <c:pt idx="3">
                  <c:v>Не ответили</c:v>
                </c:pt>
              </c:strCache>
            </c:strRef>
          </c:cat>
          <c:val>
            <c:numRef>
              <c:f>Лист7!$C$6:$C$9</c:f>
              <c:numCache>
                <c:formatCode>0.0</c:formatCode>
                <c:ptCount val="4"/>
                <c:pt idx="0">
                  <c:v>52.9</c:v>
                </c:pt>
                <c:pt idx="1">
                  <c:v>25.5</c:v>
                </c:pt>
                <c:pt idx="2">
                  <c:v>21.1</c:v>
                </c:pt>
                <c:pt idx="3">
                  <c:v>0.5</c:v>
                </c:pt>
              </c:numCache>
            </c:numRef>
          </c:val>
        </c:ser>
        <c:ser>
          <c:idx val="2"/>
          <c:order val="2"/>
          <c:tx>
            <c:strRef>
              <c:f>Лист7!$D$5</c:f>
              <c:strCache>
                <c:ptCount val="1"/>
                <c:pt idx="0">
                  <c:v>Противопожарный надзор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1"/>
              <c:layout>
                <c:manualLayout>
                  <c:x val="7.0422535211267607E-3"/>
                  <c:y val="-7.29594268031678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Лист7!$A$6:$A$9</c:f>
              <c:strCache>
                <c:ptCount val="4"/>
                <c:pt idx="0">
                  <c:v>Крайне целесообразно</c:v>
                </c:pt>
                <c:pt idx="1">
                  <c:v>Целесообразно при определенных условиях</c:v>
                </c:pt>
                <c:pt idx="2">
                  <c:v>Нецелесообразно</c:v>
                </c:pt>
                <c:pt idx="3">
                  <c:v>Не ответили</c:v>
                </c:pt>
              </c:strCache>
            </c:strRef>
          </c:cat>
          <c:val>
            <c:numRef>
              <c:f>Лист7!$D$6:$D$9</c:f>
              <c:numCache>
                <c:formatCode>0.0</c:formatCode>
                <c:ptCount val="4"/>
                <c:pt idx="0">
                  <c:v>36.300000000000011</c:v>
                </c:pt>
                <c:pt idx="1">
                  <c:v>25.8</c:v>
                </c:pt>
                <c:pt idx="2">
                  <c:v>37.800000000000011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7162752"/>
        <c:axId val="207163144"/>
      </c:barChart>
      <c:catAx>
        <c:axId val="207162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7163144"/>
        <c:crosses val="autoZero"/>
        <c:auto val="1"/>
        <c:lblAlgn val="ctr"/>
        <c:lblOffset val="100"/>
        <c:noMultiLvlLbl val="0"/>
      </c:catAx>
      <c:valAx>
        <c:axId val="207163144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207162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100"/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30AAA7-9D43-4F2E-9876-858DC6A79173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062259-2256-426C-A54A-0DFDBE0911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929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BE0F0F2-C952-4CB5-A018-F16B15C6D29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2272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41774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9794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03358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9794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53981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41549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3986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62601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07996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979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9794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9794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9794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82111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38344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9794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3831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315BB-75E0-46BF-A37F-929E06AA5CA0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F6F74-46A9-4308-A695-B146CF10CC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315BB-75E0-46BF-A37F-929E06AA5CA0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F6F74-46A9-4308-A695-B146CF10CC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315BB-75E0-46BF-A37F-929E06AA5CA0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F6F74-46A9-4308-A695-B146CF10CC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315BB-75E0-46BF-A37F-929E06AA5CA0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F6F74-46A9-4308-A695-B146CF10CC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315BB-75E0-46BF-A37F-929E06AA5CA0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F6F74-46A9-4308-A695-B146CF10CC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315BB-75E0-46BF-A37F-929E06AA5CA0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F6F74-46A9-4308-A695-B146CF10CC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315BB-75E0-46BF-A37F-929E06AA5CA0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F6F74-46A9-4308-A695-B146CF10CC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315BB-75E0-46BF-A37F-929E06AA5CA0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F6F74-46A9-4308-A695-B146CF10CC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315BB-75E0-46BF-A37F-929E06AA5CA0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F6F74-46A9-4308-A695-B146CF10CC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315BB-75E0-46BF-A37F-929E06AA5CA0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F6F74-46A9-4308-A695-B146CF10CC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315BB-75E0-46BF-A37F-929E06AA5CA0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F6F74-46A9-4308-A695-B146CF10CC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315BB-75E0-46BF-A37F-929E06AA5CA0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F6F74-46A9-4308-A695-B146CF10CCE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8475" y="854075"/>
            <a:ext cx="2344738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Прямоугольник 7"/>
          <p:cNvSpPr>
            <a:spLocks noChangeArrowheads="1"/>
          </p:cNvSpPr>
          <p:nvPr/>
        </p:nvSpPr>
        <p:spPr bwMode="auto">
          <a:xfrm flipH="1">
            <a:off x="0" y="2636838"/>
            <a:ext cx="2843213" cy="1538287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>
              <a:latin typeface="Calibri" pitchFamily="34" charset="0"/>
            </a:endParaRPr>
          </a:p>
        </p:txBody>
      </p:sp>
      <p:sp>
        <p:nvSpPr>
          <p:cNvPr id="14339" name="Text Box 23"/>
          <p:cNvSpPr txBox="1">
            <a:spLocks noChangeArrowheads="1"/>
          </p:cNvSpPr>
          <p:nvPr/>
        </p:nvSpPr>
        <p:spPr bwMode="auto">
          <a:xfrm>
            <a:off x="2915816" y="2348880"/>
            <a:ext cx="5976789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300" cap="al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Результаты социологического </a:t>
            </a:r>
            <a:r>
              <a:rPr lang="ru-RU" sz="2300" cap="all" dirty="0">
                <a:latin typeface="Tahoma" pitchFamily="34" charset="0"/>
                <a:ea typeface="Tahoma" pitchFamily="34" charset="0"/>
                <a:cs typeface="Tahoma" pitchFamily="34" charset="0"/>
              </a:rPr>
              <a:t>опроса хозяйствующих субъектов по теме</a:t>
            </a:r>
          </a:p>
          <a:p>
            <a:pPr algn="ctr"/>
            <a:r>
              <a:rPr lang="ru-RU" sz="2300" cap="all" dirty="0">
                <a:latin typeface="Tahoma" pitchFamily="34" charset="0"/>
                <a:ea typeface="Tahoma" pitchFamily="34" charset="0"/>
                <a:cs typeface="Tahoma" pitchFamily="34" charset="0"/>
              </a:rPr>
              <a:t>«Оценка влияния государственного контроля (надзора) на деятельность хозяйствующих субъектов»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40152" y="692696"/>
            <a:ext cx="30130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технологий государственного управления 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ИПЭИ,</a:t>
            </a:r>
          </a:p>
          <a:p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Научно-исследовательский </a:t>
            </a:r>
            <a:r>
              <a:rPr lang="ru-RU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социально-политического мониторинга ШППУ ИОН </a:t>
            </a:r>
            <a:r>
              <a:rPr lang="ru-RU" sz="1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РАНХиГС</a:t>
            </a:r>
            <a:endParaRPr lang="ru-RU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131017" y="5744314"/>
            <a:ext cx="4343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ts val="0"/>
              </a:spcBef>
            </a:pP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Докладчик: </a:t>
            </a:r>
            <a:r>
              <a:rPr lang="ru-RU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Покида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А.Н., канд. соц. наук, директор Научно-исследовательского центра социально-политического мониторинга ШППУ ИОН </a:t>
            </a:r>
            <a:r>
              <a:rPr lang="ru-RU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РАНХиГС</a:t>
            </a:r>
            <a:endParaRPr lang="ru-RU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>
              <a:spcBef>
                <a:spcPts val="0"/>
              </a:spcBef>
            </a:pPr>
            <a:r>
              <a:rPr lang="ru-RU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E-mail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ru-RU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pokida@ranepa.ru</a:t>
            </a:r>
            <a:endParaRPr lang="ru-RU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649" y="662009"/>
            <a:ext cx="1074618" cy="334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" y="1368289"/>
            <a:ext cx="8607669" cy="55345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962782"/>
            <a:endParaRPr lang="ru-RU" sz="1939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1" y="1457598"/>
            <a:ext cx="8607669" cy="330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</a:pPr>
            <a:r>
              <a:rPr lang="ru-RU" sz="1550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ВЛИЯНИЕ ГОСУДАРСТВЕННОГО КОНТРОЛЯ (НАДЗОРА) НА ДЕЯТЕЛЬНОСТЬ ПРЕДПРИЯТИЙ </a:t>
            </a:r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192901" y="6453336"/>
            <a:ext cx="414768" cy="337038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EEECE1">
                    <a:lumMod val="75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  <a:endParaRPr lang="ru-RU" dirty="0">
              <a:solidFill>
                <a:srgbClr val="EEECE1">
                  <a:lumMod val="75000"/>
                </a:srgb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 Box 23"/>
          <p:cNvSpPr txBox="1">
            <a:spLocks noChangeArrowheads="1"/>
          </p:cNvSpPr>
          <p:nvPr/>
        </p:nvSpPr>
        <p:spPr bwMode="auto">
          <a:xfrm>
            <a:off x="254744" y="1980529"/>
            <a:ext cx="835292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1600" spc="-8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Оценка влияния различных видов государственного контроля (надзора) на деятельность предприятий </a:t>
            </a:r>
            <a:r>
              <a:rPr lang="ru-RU" sz="1600" spc="-8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(Данные приведены в % от тех, кто сталкивался с выделенным видом контроля)</a:t>
            </a:r>
            <a:endParaRPr lang="ru-RU" sz="1600" spc="-8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28592" y="332656"/>
            <a:ext cx="257907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Центр технологий государственного управления ИПЭИ,</a:t>
            </a:r>
          </a:p>
          <a:p>
            <a:r>
              <a:rPr lang="ru-RU" sz="1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Научно-исследовательский </a:t>
            </a:r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социально-политического мониторинга ШППУ ИОН </a:t>
            </a:r>
            <a:r>
              <a:rPr lang="ru-RU" sz="1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РАНХиГС</a:t>
            </a:r>
            <a:endParaRPr lang="ru-RU" sz="1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862382"/>
              </p:ext>
            </p:extLst>
          </p:nvPr>
        </p:nvGraphicFramePr>
        <p:xfrm>
          <a:off x="226336" y="2610962"/>
          <a:ext cx="5688632" cy="4112568"/>
        </p:xfrm>
        <a:graphic>
          <a:graphicData uri="http://schemas.openxmlformats.org/drawingml/2006/table">
            <a:tbl>
              <a:tblPr/>
              <a:tblGrid>
                <a:gridCol w="2617472"/>
                <a:gridCol w="1270960"/>
                <a:gridCol w="1800200"/>
              </a:tblGrid>
              <a:tr h="11874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Виды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государственного контроля (надзора)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62" marR="680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Создают </a:t>
                      </a: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административные 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барьеры для деятельности предприятия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62" marR="680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Влияют на повышение качества и безопасности продукции, безопасности производственного процесса, обеспечение законности и безопасности деятельности предприятия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62" marR="680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102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Налоговый контроль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62" marR="680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31,2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62" marR="680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9,6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62" marR="680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102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Противопожарный надзор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62" marR="680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26,9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62" marR="680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23,9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62" marR="680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2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Санитарный надзор, контроль (надзор) в сфере потребительского рынка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62" marR="680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33,7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62" marR="680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36,9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62" marR="680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2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Надзор в сфере охраны труда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62" marR="680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21,9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62" marR="680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21,2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62" marR="680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9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Контроль (надзор) в сфере строительства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62" marR="680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39,6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62" marR="680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34,2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62" marR="680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2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Миграционный контроль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62" marR="680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31,1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62" marR="680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7,4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62" marR="680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102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Экологический контроль (надзор)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62" marR="680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24,3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62" marR="680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13,5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62" marR="680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312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Контроль (надзор) в сфере </a:t>
                      </a:r>
                      <a:r>
                        <a:rPr lang="ru-RU" sz="11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промышлен-ности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(в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т.ч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. техническое регулирование)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62" marR="680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33,3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62" marR="680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27,5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62" marR="680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36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Контроль в сфере здравоохранения</a:t>
                      </a:r>
                      <a:endParaRPr lang="ru-RU" sz="1100" kern="1200" baseline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062" marR="680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28,1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062" marR="680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45,6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062" marR="680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339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spc="-6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Контроль (надзор) в сфере</a:t>
                      </a:r>
                      <a:r>
                        <a:rPr lang="ru-RU" sz="1100" spc="-6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транспорта и связи</a:t>
                      </a:r>
                      <a:endParaRPr lang="ru-RU" sz="1100" spc="-6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62" marR="68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19,3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62" marR="680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20,5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62" marR="680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9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spc="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Земельный контроль (надзор)</a:t>
                      </a:r>
                      <a:endParaRPr lang="ru-RU" sz="1100" kern="1200" spc="0" baseline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062" marR="68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26,8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062" marR="680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11,0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062" marR="680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339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……</a:t>
                      </a:r>
                      <a:endParaRPr lang="ru-RU" sz="1100" spc="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62" marR="68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62" marR="680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62" marR="680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6078263" y="2564904"/>
            <a:ext cx="27363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 целом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55,6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%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хозяйствующих 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субъектов считают, что государственный 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контроль (надзор) создает административные барьеры для деятельности предприятий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050659" y="4005064"/>
            <a:ext cx="273630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 мнению предпринимателей, практически каждый 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вид контроля в 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равной степени 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создает 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для них 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административные барьеры и оказывает 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влияние на повышение качества и безопасности продукции, безопасности производственного процесса, обеспечение законности и безопасности деятельности предприятия</a:t>
            </a:r>
          </a:p>
        </p:txBody>
      </p:sp>
    </p:spTree>
    <p:extLst>
      <p:ext uri="{BB962C8B-B14F-4D97-AF65-F5344CB8AC3E}">
        <p14:creationId xmlns:p14="http://schemas.microsoft.com/office/powerpoint/2010/main" val="131148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649" y="662009"/>
            <a:ext cx="1074618" cy="334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" y="1368289"/>
            <a:ext cx="8607669" cy="55345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962782"/>
            <a:endParaRPr lang="ru-RU" sz="1939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1" y="1457598"/>
            <a:ext cx="8607669" cy="330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</a:pPr>
            <a:r>
              <a:rPr lang="ru-RU" sz="1550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ВЛИЯНИЕ ГОСУДАРСТВЕННОГО КОНТРОЛЯ (НАДЗОРА) НА ДЕЯТЕЛЬНОСТЬ ПРЕДПРИЯТИЙ </a:t>
            </a:r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192901" y="6453336"/>
            <a:ext cx="414768" cy="337038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EEECE1">
                    <a:lumMod val="75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</a:t>
            </a:r>
            <a:endParaRPr lang="ru-RU" dirty="0">
              <a:solidFill>
                <a:srgbClr val="EEECE1">
                  <a:lumMod val="75000"/>
                </a:srgb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 Box 23"/>
          <p:cNvSpPr txBox="1">
            <a:spLocks noChangeArrowheads="1"/>
          </p:cNvSpPr>
          <p:nvPr/>
        </p:nvSpPr>
        <p:spPr bwMode="auto">
          <a:xfrm>
            <a:off x="254744" y="1980529"/>
            <a:ext cx="8352926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185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Изменение режима работы предприятий при проведении контрольных (надзорных) мероприятий (в </a:t>
            </a:r>
            <a:r>
              <a:rPr lang="ru-RU" sz="185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%)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28592" y="332656"/>
            <a:ext cx="257907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Центр технологий государственного управления ИПЭИ,</a:t>
            </a:r>
          </a:p>
          <a:p>
            <a:r>
              <a:rPr lang="ru-RU" sz="1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Научно-исследовательский </a:t>
            </a:r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социально-политического мониторинга ШППУ ИОН </a:t>
            </a:r>
            <a:r>
              <a:rPr lang="ru-RU" sz="1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РАНХиГС</a:t>
            </a:r>
            <a:endParaRPr lang="ru-RU" sz="1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959880731"/>
              </p:ext>
            </p:extLst>
          </p:nvPr>
        </p:nvGraphicFramePr>
        <p:xfrm>
          <a:off x="277900" y="2772325"/>
          <a:ext cx="6048672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6300192" y="2717606"/>
            <a:ext cx="2699792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37,6%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респондентов отметили, что  проверки вызвали негативные изменения в  работе</a:t>
            </a:r>
          </a:p>
          <a:p>
            <a:endParaRPr lang="ru-RU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 них:</a:t>
            </a:r>
          </a:p>
          <a:p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23,7%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была сокращена работа</a:t>
            </a:r>
          </a:p>
          <a:p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5,4%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была полностью прекращена работа, сорвались сделки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39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649" y="662009"/>
            <a:ext cx="1074618" cy="334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" y="1368289"/>
            <a:ext cx="8607669" cy="55345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962782"/>
            <a:endParaRPr lang="ru-RU" sz="1939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1" y="1457598"/>
            <a:ext cx="8607669" cy="330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</a:pPr>
            <a:r>
              <a:rPr lang="ru-RU" sz="1550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ВЛИЯНИЕ ГОСУДАРСТВЕННОГО КОНТРОЛЯ (НАДЗОРА) НА ДЕЯТЕЛЬНОСТЬ ПРЕДПРИЯТИЙ </a:t>
            </a:r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192901" y="6453336"/>
            <a:ext cx="414768" cy="337038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EEECE1">
                    <a:lumMod val="75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</a:t>
            </a:r>
            <a:endParaRPr lang="ru-RU" dirty="0">
              <a:solidFill>
                <a:srgbClr val="EEECE1">
                  <a:lumMod val="75000"/>
                </a:srgb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 Box 23"/>
          <p:cNvSpPr txBox="1">
            <a:spLocks noChangeArrowheads="1"/>
          </p:cNvSpPr>
          <p:nvPr/>
        </p:nvSpPr>
        <p:spPr bwMode="auto">
          <a:xfrm>
            <a:off x="254744" y="1980529"/>
            <a:ext cx="8352926" cy="9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185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Доля респондентов, </a:t>
            </a:r>
            <a:r>
              <a:rPr lang="ru-RU" sz="185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отмечающих положительное </a:t>
            </a:r>
            <a:r>
              <a:rPr lang="ru-RU" sz="185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влияние </a:t>
            </a:r>
            <a:r>
              <a:rPr lang="ru-RU" sz="185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выделенных видов государственного </a:t>
            </a:r>
            <a:r>
              <a:rPr lang="ru-RU" sz="185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контроля (надзора) на снижение рисков причинения вреда охраняемым законом </a:t>
            </a:r>
            <a:r>
              <a:rPr lang="ru-RU" sz="185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ценностям</a:t>
            </a:r>
            <a:r>
              <a:rPr lang="ru-RU" sz="185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85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(в %)</a:t>
            </a:r>
            <a:endParaRPr lang="ru-RU" sz="185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28592" y="332656"/>
            <a:ext cx="257907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Центр технологий государственного управления ИПЭИ,</a:t>
            </a:r>
          </a:p>
          <a:p>
            <a:r>
              <a:rPr lang="ru-RU" sz="1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Научно-исследовательский </a:t>
            </a:r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социально-политического мониторинга ШППУ ИОН </a:t>
            </a:r>
            <a:r>
              <a:rPr lang="ru-RU" sz="1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РАНХиГС</a:t>
            </a:r>
            <a:endParaRPr lang="ru-RU" sz="1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/>
          </p:nvPr>
        </p:nvGraphicFramePr>
        <p:xfrm>
          <a:off x="326751" y="3212976"/>
          <a:ext cx="8280918" cy="2958429"/>
        </p:xfrm>
        <a:graphic>
          <a:graphicData uri="http://schemas.openxmlformats.org/drawingml/2006/table">
            <a:tbl>
              <a:tblPr/>
              <a:tblGrid>
                <a:gridCol w="3126540"/>
                <a:gridCol w="1627289"/>
                <a:gridCol w="1226738"/>
                <a:gridCol w="1226738"/>
                <a:gridCol w="1073613"/>
              </a:tblGrid>
              <a:tr h="28105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>
                          <a:latin typeface="Times New Roman"/>
                          <a:ea typeface="Calibri"/>
                          <a:cs typeface="Times New Roman"/>
                        </a:rPr>
                        <a:t>Наименование риска причинения вреда охраняемым законом ценностям</a:t>
                      </a:r>
                      <a:endParaRPr lang="ru-RU" sz="12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Вид государственного контроля (надзора)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 smtClean="0">
                          <a:latin typeface="Times New Roman"/>
                          <a:ea typeface="Calibri"/>
                          <a:cs typeface="Times New Roman"/>
                        </a:rPr>
                        <a:t>Всего по РФ</a:t>
                      </a:r>
                      <a:endParaRPr lang="ru-RU" sz="12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550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>
                          <a:latin typeface="Times New Roman"/>
                          <a:ea typeface="Calibri"/>
                          <a:cs typeface="Times New Roman"/>
                        </a:rPr>
                        <a:t>санитарный надзор, контроль (надзор) в сфере потреби- </a:t>
                      </a:r>
                      <a:r>
                        <a:rPr lang="ru-RU" sz="1250" dirty="0" err="1">
                          <a:latin typeface="Times New Roman"/>
                          <a:ea typeface="Calibri"/>
                          <a:cs typeface="Times New Roman"/>
                        </a:rPr>
                        <a:t>тельского</a:t>
                      </a:r>
                      <a:r>
                        <a:rPr lang="ru-RU" sz="1250" dirty="0">
                          <a:latin typeface="Times New Roman"/>
                          <a:ea typeface="Calibri"/>
                          <a:cs typeface="Times New Roman"/>
                        </a:rPr>
                        <a:t> рынка</a:t>
                      </a:r>
                      <a:endParaRPr lang="ru-RU" sz="12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>
                          <a:latin typeface="Times New Roman"/>
                          <a:ea typeface="Calibri"/>
                          <a:cs typeface="Times New Roman"/>
                        </a:rPr>
                        <a:t>надзор в сфере охраны труда</a:t>
                      </a:r>
                      <a:endParaRPr lang="ru-RU" sz="12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 err="1">
                          <a:latin typeface="Times New Roman"/>
                          <a:ea typeface="Calibri"/>
                          <a:cs typeface="Times New Roman"/>
                        </a:rPr>
                        <a:t>противо</a:t>
                      </a:r>
                      <a:r>
                        <a:rPr lang="ru-RU" sz="1250" dirty="0">
                          <a:latin typeface="Times New Roman"/>
                          <a:ea typeface="Calibri"/>
                          <a:cs typeface="Times New Roman"/>
                        </a:rPr>
                        <a:t>- пожарный надзор</a:t>
                      </a:r>
                      <a:endParaRPr lang="ru-RU" sz="12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48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>
                          <a:latin typeface="Times New Roman"/>
                          <a:ea typeface="Calibri"/>
                          <a:cs typeface="Times New Roman"/>
                        </a:rPr>
                        <a:t>Причинение вреда жизни и здоровью</a:t>
                      </a:r>
                      <a:endParaRPr lang="ru-RU" sz="12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>
                          <a:latin typeface="Times New Roman"/>
                          <a:ea typeface="Calibri"/>
                          <a:cs typeface="Times New Roman"/>
                        </a:rPr>
                        <a:t>45,6</a:t>
                      </a:r>
                      <a:endParaRPr lang="ru-RU" sz="12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>
                          <a:latin typeface="Times New Roman"/>
                          <a:ea typeface="Calibri"/>
                          <a:cs typeface="Times New Roman"/>
                        </a:rPr>
                        <a:t>50,5</a:t>
                      </a:r>
                      <a:endParaRPr lang="ru-RU" sz="12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>
                          <a:latin typeface="Times New Roman"/>
                          <a:ea typeface="Calibri"/>
                          <a:cs typeface="Times New Roman"/>
                        </a:rPr>
                        <a:t>57,8</a:t>
                      </a:r>
                      <a:endParaRPr lang="ru-RU" sz="12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>
                          <a:latin typeface="Times New Roman"/>
                          <a:ea typeface="Calibri"/>
                          <a:cs typeface="Times New Roman"/>
                        </a:rPr>
                        <a:t>47,6</a:t>
                      </a:r>
                      <a:endParaRPr lang="ru-RU" sz="12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>
                          <a:latin typeface="Times New Roman"/>
                          <a:ea typeface="Calibri"/>
                          <a:cs typeface="Times New Roman"/>
                        </a:rPr>
                        <a:t>Нанесение ущерба имуществу граждан и организаций</a:t>
                      </a:r>
                      <a:endParaRPr lang="ru-RU" sz="12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>
                          <a:latin typeface="Times New Roman"/>
                          <a:ea typeface="Calibri"/>
                          <a:cs typeface="Times New Roman"/>
                        </a:rPr>
                        <a:t>26,0</a:t>
                      </a:r>
                      <a:endParaRPr lang="ru-RU" sz="12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>
                          <a:latin typeface="Times New Roman"/>
                          <a:ea typeface="Calibri"/>
                          <a:cs typeface="Times New Roman"/>
                        </a:rPr>
                        <a:t>32,8</a:t>
                      </a:r>
                      <a:endParaRPr lang="ru-RU" sz="12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>
                          <a:latin typeface="Times New Roman"/>
                          <a:ea typeface="Calibri"/>
                          <a:cs typeface="Times New Roman"/>
                        </a:rPr>
                        <a:t>54,2</a:t>
                      </a:r>
                      <a:endParaRPr lang="ru-RU" sz="12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>
                          <a:latin typeface="Times New Roman"/>
                          <a:ea typeface="Calibri"/>
                          <a:cs typeface="Times New Roman"/>
                        </a:rPr>
                        <a:t>36,7</a:t>
                      </a:r>
                      <a:endParaRPr lang="ru-RU" sz="12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>
                          <a:latin typeface="Times New Roman"/>
                          <a:ea typeface="Calibri"/>
                          <a:cs typeface="Times New Roman"/>
                        </a:rPr>
                        <a:t>Нарушение законных прав граждан и организаций</a:t>
                      </a:r>
                      <a:endParaRPr lang="ru-RU" sz="12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>
                          <a:latin typeface="Times New Roman"/>
                          <a:ea typeface="Calibri"/>
                          <a:cs typeface="Times New Roman"/>
                        </a:rPr>
                        <a:t>26,0</a:t>
                      </a:r>
                      <a:endParaRPr lang="ru-RU" sz="12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>
                          <a:latin typeface="Times New Roman"/>
                          <a:ea typeface="Calibri"/>
                          <a:cs typeface="Times New Roman"/>
                        </a:rPr>
                        <a:t>34,3</a:t>
                      </a:r>
                      <a:endParaRPr lang="ru-RU" sz="12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>
                          <a:latin typeface="Times New Roman"/>
                          <a:ea typeface="Calibri"/>
                          <a:cs typeface="Times New Roman"/>
                        </a:rPr>
                        <a:t>19,4</a:t>
                      </a:r>
                      <a:endParaRPr lang="ru-RU" sz="12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>
                          <a:latin typeface="Times New Roman"/>
                          <a:ea typeface="Calibri"/>
                          <a:cs typeface="Times New Roman"/>
                        </a:rPr>
                        <a:t>25,5</a:t>
                      </a:r>
                      <a:endParaRPr lang="ru-RU" sz="12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9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>
                          <a:latin typeface="Times New Roman"/>
                          <a:ea typeface="Calibri"/>
                          <a:cs typeface="Times New Roman"/>
                        </a:rPr>
                        <a:t>Причинение вреда окружающей среде</a:t>
                      </a:r>
                      <a:endParaRPr lang="ru-RU" sz="12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>
                          <a:latin typeface="Times New Roman"/>
                          <a:ea typeface="Calibri"/>
                          <a:cs typeface="Times New Roman"/>
                        </a:rPr>
                        <a:t>19,2</a:t>
                      </a:r>
                      <a:endParaRPr lang="ru-RU" sz="12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>
                          <a:latin typeface="Times New Roman"/>
                          <a:ea typeface="Calibri"/>
                          <a:cs typeface="Times New Roman"/>
                        </a:rPr>
                        <a:t>16,2</a:t>
                      </a:r>
                      <a:endParaRPr lang="ru-RU" sz="12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>
                          <a:latin typeface="Times New Roman"/>
                          <a:ea typeface="Calibri"/>
                          <a:cs typeface="Times New Roman"/>
                        </a:rPr>
                        <a:t>34,2</a:t>
                      </a:r>
                      <a:endParaRPr lang="ru-RU" sz="12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>
                          <a:latin typeface="Times New Roman"/>
                          <a:ea typeface="Calibri"/>
                          <a:cs typeface="Times New Roman"/>
                        </a:rPr>
                        <a:t>23,5</a:t>
                      </a:r>
                      <a:endParaRPr lang="ru-RU" sz="12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>
                          <a:latin typeface="Times New Roman"/>
                          <a:ea typeface="Calibri"/>
                          <a:cs typeface="Times New Roman"/>
                        </a:rPr>
                        <a:t>Причинение вреда культурным ценностям</a:t>
                      </a:r>
                      <a:endParaRPr lang="ru-RU" sz="12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>
                          <a:latin typeface="Times New Roman"/>
                          <a:ea typeface="Calibri"/>
                          <a:cs typeface="Times New Roman"/>
                        </a:rPr>
                        <a:t>9,3</a:t>
                      </a:r>
                      <a:endParaRPr lang="ru-RU" sz="12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>
                          <a:latin typeface="Times New Roman"/>
                          <a:ea typeface="Calibri"/>
                          <a:cs typeface="Times New Roman"/>
                        </a:rPr>
                        <a:t>7,8</a:t>
                      </a:r>
                      <a:endParaRPr lang="ru-RU" sz="12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>
                          <a:latin typeface="Times New Roman"/>
                          <a:ea typeface="Calibri"/>
                          <a:cs typeface="Times New Roman"/>
                        </a:rPr>
                        <a:t>18,5</a:t>
                      </a:r>
                      <a:endParaRPr lang="ru-RU" sz="12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>
                          <a:latin typeface="Times New Roman"/>
                          <a:ea typeface="Calibri"/>
                          <a:cs typeface="Times New Roman"/>
                        </a:rPr>
                        <a:t>11,6</a:t>
                      </a:r>
                      <a:endParaRPr lang="ru-RU" sz="12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56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649" y="662009"/>
            <a:ext cx="1074618" cy="334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" y="1368289"/>
            <a:ext cx="8607669" cy="55345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962782"/>
            <a:endParaRPr lang="ru-RU" sz="1939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1" y="1457598"/>
            <a:ext cx="8607669" cy="348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662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ИНФОРМИРОВАННОСТЬ ХОЗЯЙСТВУЮЩИХ СУБЪЕКТОВ</a:t>
            </a:r>
            <a:endParaRPr lang="ru-RU" sz="1662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192901" y="6453336"/>
            <a:ext cx="414768" cy="337038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EEECE1">
                    <a:lumMod val="75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</a:t>
            </a:r>
            <a:endParaRPr lang="ru-RU" dirty="0">
              <a:solidFill>
                <a:srgbClr val="EEECE1">
                  <a:lumMod val="75000"/>
                </a:srgb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 Box 23"/>
          <p:cNvSpPr txBox="1">
            <a:spLocks noChangeArrowheads="1"/>
          </p:cNvSpPr>
          <p:nvPr/>
        </p:nvSpPr>
        <p:spPr bwMode="auto">
          <a:xfrm>
            <a:off x="254744" y="1980529"/>
            <a:ext cx="8352926" cy="969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185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Доступность информации об обязательных требованиях законодательства, являющихся предметом государственного контроля (надзора), в том числе проверок (в </a:t>
            </a:r>
            <a:r>
              <a:rPr lang="ru-RU" sz="185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% от общего числа опрошенных)</a:t>
            </a:r>
            <a:endParaRPr lang="ru-RU" sz="185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28592" y="332656"/>
            <a:ext cx="257907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Центр технологий государственного управления ИПЭИ,</a:t>
            </a:r>
          </a:p>
          <a:p>
            <a:r>
              <a:rPr lang="ru-RU" sz="1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Научно-исследовательский </a:t>
            </a:r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социально-политического мониторинга ШППУ ИОН </a:t>
            </a:r>
            <a:r>
              <a:rPr lang="ru-RU" sz="1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РАНХиГС</a:t>
            </a:r>
            <a:endParaRPr lang="ru-RU" sz="1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/>
        </p:nvGraphicFramePr>
        <p:xfrm>
          <a:off x="251520" y="3073574"/>
          <a:ext cx="7128792" cy="37844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5752210" y="3015065"/>
            <a:ext cx="313184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charset="0"/>
                <a:ea typeface="Tahoma" charset="0"/>
                <a:cs typeface="Tahoma" charset="0"/>
              </a:rPr>
              <a:t>48,7%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charset="0"/>
                <a:ea typeface="Tahoma" charset="0"/>
                <a:cs typeface="Tahoma" charset="0"/>
              </a:rPr>
              <a:t>респондентов считают, что вся информация представлена в открытых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charset="0"/>
                <a:ea typeface="Tahoma" charset="0"/>
                <a:cs typeface="Tahoma" charset="0"/>
              </a:rPr>
              <a:t>источниках, на ее поиск не требуется значительных усилий</a:t>
            </a:r>
          </a:p>
          <a:p>
            <a:endParaRPr lang="ru-RU" sz="1400" dirty="0">
              <a:latin typeface="Tahoma" charset="0"/>
              <a:ea typeface="Tahoma" charset="0"/>
              <a:cs typeface="Tahoma" charset="0"/>
            </a:endParaRPr>
          </a:p>
          <a:p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charset="0"/>
                <a:ea typeface="Tahoma" charset="0"/>
                <a:cs typeface="Tahoma" charset="0"/>
              </a:rPr>
              <a:t>43,6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charset="0"/>
                <a:ea typeface="Tahoma" charset="0"/>
                <a:cs typeface="Tahoma" charset="0"/>
              </a:rPr>
              <a:t>%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charset="0"/>
                <a:ea typeface="Tahoma" charset="0"/>
                <a:cs typeface="Tahoma" charset="0"/>
              </a:rPr>
              <a:t>респондентов прилагают особые усилия для получения необходимой информации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0139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649" y="662009"/>
            <a:ext cx="1074618" cy="334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" y="1368289"/>
            <a:ext cx="8607669" cy="55345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962782"/>
            <a:endParaRPr lang="ru-RU" sz="1939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1" y="1457598"/>
            <a:ext cx="8607669" cy="348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62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ИНФОРМИРОВАННОСТЬ ХОЗЯЙСТВУЮЩИХ СУБЪЕКТОВ</a:t>
            </a:r>
            <a:endParaRPr lang="ru-RU" sz="1662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192901" y="6453336"/>
            <a:ext cx="414768" cy="337038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EEECE1">
                    <a:lumMod val="75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</a:t>
            </a:r>
            <a:endParaRPr lang="ru-RU" dirty="0">
              <a:solidFill>
                <a:srgbClr val="EEECE1">
                  <a:lumMod val="75000"/>
                </a:srgb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 Box 23"/>
          <p:cNvSpPr txBox="1">
            <a:spLocks noChangeArrowheads="1"/>
          </p:cNvSpPr>
          <p:nvPr/>
        </p:nvSpPr>
        <p:spPr bwMode="auto">
          <a:xfrm>
            <a:off x="254744" y="1980529"/>
            <a:ext cx="8352926" cy="969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185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Доступность информации об обязательных требованиях законодательства, являющихся предметом государственного контроля (надзора), в том числе проверок, в зависимости от типа бизнеса (в %)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28592" y="332656"/>
            <a:ext cx="257907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Центр технологий государственного управления ИПЭИ,</a:t>
            </a:r>
          </a:p>
          <a:p>
            <a:r>
              <a:rPr lang="ru-RU" sz="1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Научно-исследовательский </a:t>
            </a:r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социально-политического мониторинга ШППУ ИОН </a:t>
            </a:r>
            <a:r>
              <a:rPr lang="ru-RU" sz="1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РАНХиГС</a:t>
            </a:r>
            <a:endParaRPr lang="ru-RU" sz="1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558852" y="3660264"/>
            <a:ext cx="3261619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charset="0"/>
                <a:ea typeface="Tahoma" charset="0"/>
                <a:cs typeface="Tahoma" charset="0"/>
              </a:rPr>
              <a:t>Чем крупнее бизнес, тем больше его представителям необходимы специальные усилия для поиска информации:</a:t>
            </a:r>
          </a:p>
          <a:p>
            <a:endParaRPr lang="ru-RU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Tahoma" charset="0"/>
              <a:ea typeface="Tahoma" charset="0"/>
              <a:cs typeface="Tahoma" charset="0"/>
            </a:endParaRPr>
          </a:p>
          <a:p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charset="0"/>
                <a:ea typeface="Tahoma" charset="0"/>
                <a:cs typeface="Tahoma" charset="0"/>
              </a:rPr>
              <a:t>ИП </a:t>
            </a:r>
            <a:r>
              <a:rPr lang="mr-IN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charset="0"/>
                <a:ea typeface="Tahoma" charset="0"/>
                <a:cs typeface="Tahoma" charset="0"/>
              </a:rPr>
              <a:t>–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charset="0"/>
                <a:ea typeface="Tahoma" charset="0"/>
                <a:cs typeface="Tahoma" charset="0"/>
              </a:rPr>
              <a:t>38,3%</a:t>
            </a:r>
          </a:p>
          <a:p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charset="0"/>
                <a:ea typeface="Tahoma" charset="0"/>
                <a:cs typeface="Tahoma" charset="0"/>
              </a:rPr>
              <a:t>М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charset="0"/>
                <a:ea typeface="Tahoma" charset="0"/>
                <a:cs typeface="Tahoma" charset="0"/>
              </a:rPr>
              <a:t>алый бизнес </a:t>
            </a:r>
            <a:r>
              <a:rPr lang="mr-IN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charset="0"/>
                <a:ea typeface="Tahoma" charset="0"/>
                <a:cs typeface="Tahoma" charset="0"/>
              </a:rPr>
              <a:t>–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charset="0"/>
                <a:ea typeface="Tahoma" charset="0"/>
                <a:cs typeface="Tahoma" charset="0"/>
              </a:rPr>
              <a:t>46,4%</a:t>
            </a:r>
          </a:p>
          <a:p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charset="0"/>
                <a:ea typeface="Tahoma" charset="0"/>
                <a:cs typeface="Tahoma" charset="0"/>
              </a:rPr>
              <a:t>Средний/крупный бизнес </a:t>
            </a:r>
            <a:r>
              <a:rPr lang="mr-IN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charset="0"/>
                <a:ea typeface="Tahoma" charset="0"/>
                <a:cs typeface="Tahoma" charset="0"/>
              </a:rPr>
              <a:t>–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charset="0"/>
                <a:ea typeface="Tahoma" charset="0"/>
                <a:cs typeface="Tahoma" charset="0"/>
              </a:rPr>
              <a:t>63,0%</a:t>
            </a:r>
          </a:p>
        </p:txBody>
      </p:sp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4054840"/>
              </p:ext>
            </p:extLst>
          </p:nvPr>
        </p:nvGraphicFramePr>
        <p:xfrm>
          <a:off x="289151" y="2950025"/>
          <a:ext cx="5114925" cy="3595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3042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649" y="662009"/>
            <a:ext cx="1074618" cy="334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" y="1368289"/>
            <a:ext cx="8607669" cy="55345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962782"/>
            <a:endParaRPr lang="ru-RU" sz="1939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1" y="1457598"/>
            <a:ext cx="8607669" cy="348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62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ИНФОРМИРОВАННОСТЬ ХОЗЯЙСТВУЮЩИХ СУБЪЕКТОВ</a:t>
            </a:r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192901" y="6453336"/>
            <a:ext cx="414768" cy="337038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EEECE1">
                    <a:lumMod val="75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</a:t>
            </a:r>
            <a:endParaRPr lang="ru-RU" dirty="0">
              <a:solidFill>
                <a:srgbClr val="EEECE1">
                  <a:lumMod val="75000"/>
                </a:srgb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 Box 23"/>
          <p:cNvSpPr txBox="1">
            <a:spLocks noChangeArrowheads="1"/>
          </p:cNvSpPr>
          <p:nvPr/>
        </p:nvSpPr>
        <p:spPr bwMode="auto">
          <a:xfrm>
            <a:off x="254744" y="1980529"/>
            <a:ext cx="8352926" cy="9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185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Уровень информированности хозяйствующих субъектов об обязательных требованиях законодательства, которые являются предметом государственного контроля (надзора) (в %)</a:t>
            </a:r>
            <a:endParaRPr lang="ru-RU" sz="185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28592" y="332656"/>
            <a:ext cx="257907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Центр технологий государственного управления ИПЭИ,</a:t>
            </a:r>
          </a:p>
          <a:p>
            <a:r>
              <a:rPr lang="ru-RU" sz="1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Научно-исследовательский </a:t>
            </a:r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социально-политического мониторинга ШППУ ИОН </a:t>
            </a:r>
            <a:r>
              <a:rPr lang="ru-RU" sz="1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РАНХиГС</a:t>
            </a:r>
            <a:endParaRPr lang="ru-RU" sz="1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83568" y="3535977"/>
            <a:ext cx="30243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charset="0"/>
                <a:ea typeface="Tahoma" charset="0"/>
                <a:cs typeface="Tahoma" charset="0"/>
              </a:rPr>
              <a:t>Считают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charset="0"/>
                <a:ea typeface="Tahoma" charset="0"/>
                <a:cs typeface="Tahoma" charset="0"/>
              </a:rPr>
              <a:t>свой уровень информированности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charset="0"/>
                <a:ea typeface="Tahoma" charset="0"/>
                <a:cs typeface="Tahoma" charset="0"/>
              </a:rPr>
              <a:t>высоким:</a:t>
            </a:r>
          </a:p>
          <a:p>
            <a:endParaRPr lang="ru-RU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Tahoma" charset="0"/>
              <a:ea typeface="Tahoma" charset="0"/>
              <a:cs typeface="Tahoma" charset="0"/>
            </a:endParaRPr>
          </a:p>
          <a:p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charset="0"/>
                <a:ea typeface="Tahoma" charset="0"/>
                <a:cs typeface="Tahoma" charset="0"/>
              </a:rPr>
              <a:t>53,2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charset="0"/>
                <a:ea typeface="Tahoma" charset="0"/>
                <a:cs typeface="Tahoma" charset="0"/>
              </a:rPr>
              <a:t>%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charset="0"/>
                <a:ea typeface="Tahoma" charset="0"/>
                <a:cs typeface="Tahoma" charset="0"/>
              </a:rPr>
              <a:t> индивидуальных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charset="0"/>
                <a:ea typeface="Tahoma" charset="0"/>
                <a:cs typeface="Tahoma" charset="0"/>
              </a:rPr>
              <a:t>предпринимателей</a:t>
            </a:r>
          </a:p>
          <a:p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charset="0"/>
                <a:ea typeface="Tahoma" charset="0"/>
                <a:cs typeface="Tahoma" charset="0"/>
              </a:rPr>
              <a:t>65,2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charset="0"/>
                <a:ea typeface="Tahoma" charset="0"/>
                <a:cs typeface="Tahoma" charset="0"/>
              </a:rPr>
              <a:t>%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charset="0"/>
                <a:ea typeface="Tahoma" charset="0"/>
                <a:cs typeface="Tahoma" charset="0"/>
              </a:rPr>
              <a:t>представителей малого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charset="0"/>
                <a:ea typeface="Tahoma" charset="0"/>
                <a:cs typeface="Tahoma" charset="0"/>
              </a:rPr>
              <a:t>бизнеса</a:t>
            </a:r>
          </a:p>
          <a:p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charset="0"/>
                <a:ea typeface="Tahoma" charset="0"/>
                <a:cs typeface="Tahoma" charset="0"/>
              </a:rPr>
              <a:t>75,9%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charset="0"/>
                <a:ea typeface="Tahoma" charset="0"/>
                <a:cs typeface="Tahoma" charset="0"/>
              </a:rPr>
              <a:t> представителей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charset="0"/>
                <a:ea typeface="Tahoma" charset="0"/>
                <a:cs typeface="Tahoma" charset="0"/>
              </a:rPr>
              <a:t>среднего/крупного бизнеса </a:t>
            </a:r>
            <a:endParaRPr lang="ru-RU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Tahoma" charset="0"/>
              <a:ea typeface="Tahoma" charset="0"/>
              <a:cs typeface="Tahoma" charset="0"/>
            </a:endParaRPr>
          </a:p>
        </p:txBody>
      </p:sp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3717285"/>
              </p:ext>
            </p:extLst>
          </p:nvPr>
        </p:nvGraphicFramePr>
        <p:xfrm>
          <a:off x="4024592" y="3324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7625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649" y="662009"/>
            <a:ext cx="1074618" cy="334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" y="1368289"/>
            <a:ext cx="8607669" cy="55345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962782"/>
            <a:endParaRPr lang="ru-RU" sz="1939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1" y="1457598"/>
            <a:ext cx="8607669" cy="348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</a:pPr>
            <a:r>
              <a:rPr lang="ru-RU" sz="1662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ИНФОРМИРОВАННОСТЬ ХОЗЯЙСТВУЮЩИХ СУБЪЕКТОВ</a:t>
            </a:r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192901" y="6453336"/>
            <a:ext cx="414768" cy="337038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EEECE1">
                    <a:lumMod val="75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</a:t>
            </a:r>
            <a:endParaRPr lang="ru-RU" dirty="0">
              <a:solidFill>
                <a:srgbClr val="EEECE1">
                  <a:lumMod val="75000"/>
                </a:srgb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 Box 23"/>
          <p:cNvSpPr txBox="1">
            <a:spLocks noChangeArrowheads="1"/>
          </p:cNvSpPr>
          <p:nvPr/>
        </p:nvSpPr>
        <p:spPr bwMode="auto">
          <a:xfrm>
            <a:off x="254744" y="1980529"/>
            <a:ext cx="8352926" cy="80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155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Оценка необходимости и достаточности обязательных требований законодательства, которые являются предметом проверки при осуществлении наиболее массовых видов государственного контроля (надзора</a:t>
            </a:r>
            <a:r>
              <a:rPr lang="ru-RU" sz="155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ru-RU" sz="155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28592" y="332656"/>
            <a:ext cx="257907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Центр технологий государственного управления ИПЭИ,</a:t>
            </a:r>
          </a:p>
          <a:p>
            <a:r>
              <a:rPr lang="ru-RU" sz="1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Научно-исследовательский </a:t>
            </a:r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социально-политического мониторинга ШППУ ИОН </a:t>
            </a:r>
            <a:r>
              <a:rPr lang="ru-RU" sz="1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РАНХиГС</a:t>
            </a:r>
            <a:endParaRPr lang="ru-RU" sz="1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300192" y="2996952"/>
            <a:ext cx="252350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charset="0"/>
                <a:ea typeface="Tahoma" charset="0"/>
                <a:cs typeface="Tahoma" charset="0"/>
              </a:rPr>
              <a:t>В целом 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charset="0"/>
                <a:ea typeface="Tahoma" charset="0"/>
                <a:cs typeface="Tahoma" charset="0"/>
              </a:rPr>
              <a:t>29,0%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charset="0"/>
                <a:ea typeface="Tahoma" charset="0"/>
                <a:cs typeface="Tahoma" charset="0"/>
              </a:rPr>
              <a:t>респондентов считают требования законодательства избыточными, их выполнение не приводит к снижению рисков причинения вреда, но приводит к возникновению избыточных расходов</a:t>
            </a:r>
          </a:p>
          <a:p>
            <a:endParaRPr lang="ru-RU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Tahoma" charset="0"/>
              <a:ea typeface="Tahoma" charset="0"/>
              <a:cs typeface="Tahoma" charset="0"/>
            </a:endParaRPr>
          </a:p>
          <a:p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charset="0"/>
                <a:ea typeface="Tahoma" charset="0"/>
                <a:cs typeface="Tahoma" charset="0"/>
              </a:rPr>
              <a:t>59,6%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charset="0"/>
                <a:ea typeface="Tahoma" charset="0"/>
                <a:cs typeface="Tahoma" charset="0"/>
              </a:rPr>
              <a:t>- считают требования законодательства достаточными и необходимыми, их выполнение приводит к снижению рисков причинения вреда</a:t>
            </a:r>
          </a:p>
        </p:txBody>
      </p:sp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49633"/>
              </p:ext>
            </p:extLst>
          </p:nvPr>
        </p:nvGraphicFramePr>
        <p:xfrm>
          <a:off x="179512" y="2757617"/>
          <a:ext cx="6000750" cy="40327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0746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649" y="662009"/>
            <a:ext cx="1074618" cy="334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" y="1368289"/>
            <a:ext cx="8607669" cy="55345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962782"/>
            <a:endParaRPr lang="ru-RU" sz="1939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1" y="1457598"/>
            <a:ext cx="8607669" cy="348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662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АЛЬТЕРНАТИВНЫЕ МЕХАНИЗМЫ КОНТРОЛЯ</a:t>
            </a:r>
            <a:endParaRPr lang="ru-RU" sz="1662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192901" y="6453336"/>
            <a:ext cx="414768" cy="337038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EEECE1">
                    <a:lumMod val="75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</a:t>
            </a:r>
            <a:endParaRPr lang="ru-RU" dirty="0">
              <a:solidFill>
                <a:srgbClr val="EEECE1">
                  <a:lumMod val="75000"/>
                </a:srgb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 Box 23"/>
          <p:cNvSpPr txBox="1">
            <a:spLocks noChangeArrowheads="1"/>
          </p:cNvSpPr>
          <p:nvPr/>
        </p:nvSpPr>
        <p:spPr bwMode="auto">
          <a:xfrm>
            <a:off x="254744" y="1980529"/>
            <a:ext cx="8352926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185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Оценка целесообразности замены государственного контроля (надзора) альтернативными, рыночными механизмами (в %)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28592" y="332656"/>
            <a:ext cx="257907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Центр технологий государственного управления ИПЭИ,</a:t>
            </a:r>
          </a:p>
          <a:p>
            <a:r>
              <a:rPr lang="ru-RU" sz="1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Научно-исследовательский </a:t>
            </a:r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социально-политического мониторинга ШППУ ИОН </a:t>
            </a:r>
            <a:r>
              <a:rPr lang="ru-RU" sz="1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РАНХиГС</a:t>
            </a:r>
            <a:endParaRPr lang="ru-RU" sz="1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362827"/>
              </p:ext>
            </p:extLst>
          </p:nvPr>
        </p:nvGraphicFramePr>
        <p:xfrm>
          <a:off x="654561" y="2650375"/>
          <a:ext cx="7632848" cy="2739898"/>
        </p:xfrm>
        <a:graphic>
          <a:graphicData uri="http://schemas.openxmlformats.org/drawingml/2006/table">
            <a:tbl>
              <a:tblPr firstRow="1" firstCol="1" bandRow="1"/>
              <a:tblGrid>
                <a:gridCol w="2808312"/>
                <a:gridCol w="1152128"/>
                <a:gridCol w="1512168"/>
                <a:gridCol w="1296144"/>
                <a:gridCol w="864096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Альтернативный (рыночный) механизм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spc="-2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Крайне целесообразно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spc="-2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Целесообразно при определенных условиях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spc="-2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Нецелесообразно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spc="-2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ответили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Страхование ответственности (обязательное, добровольное)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31,6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53,3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Регулярный аудит негосударственными специализированными организациями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21,3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Обеспечение исполнения обязательств (финансовые гарантии, поручительства третьих лиц)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68,6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Введение обязательного членства в саморегулируемых организациях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72,6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Самоконтроль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42,2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25,2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Общественный контроль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23,1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58,9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254744" y="6053807"/>
            <a:ext cx="8022953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 среднем 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20-30%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предпринимателей, в зависимости от вида альтернативного механизма, считают его целесообразным, но при условии, что уровень расходов бизнеса не увеличится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83481" y="5498068"/>
            <a:ext cx="80229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Большинство респондентов не видят необходимости замены действующего механизма государственного контроля 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73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649" y="662009"/>
            <a:ext cx="1074618" cy="334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" y="1368289"/>
            <a:ext cx="8607669" cy="55345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962782"/>
            <a:endParaRPr lang="ru-RU" sz="1939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1" y="1457598"/>
            <a:ext cx="8607669" cy="348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</a:pPr>
            <a:r>
              <a:rPr lang="ru-RU" sz="1662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АЛЬТЕРНАТИВНЫЕ МЕХАНИЗМЫ КОНТРОЛЯ</a:t>
            </a:r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192901" y="6453336"/>
            <a:ext cx="414768" cy="337038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EEECE1">
                    <a:lumMod val="75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</a:t>
            </a:r>
            <a:endParaRPr lang="ru-RU" dirty="0">
              <a:solidFill>
                <a:srgbClr val="EEECE1">
                  <a:lumMod val="75000"/>
                </a:srgb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 Box 23"/>
          <p:cNvSpPr txBox="1">
            <a:spLocks noChangeArrowheads="1"/>
          </p:cNvSpPr>
          <p:nvPr/>
        </p:nvSpPr>
        <p:spPr bwMode="auto">
          <a:xfrm>
            <a:off x="254744" y="1980529"/>
            <a:ext cx="8352926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185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Оценка целесообразности замены государственного контроля (надзора) самоконтролем по выделенным видам государственного контроля (в %)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28592" y="332656"/>
            <a:ext cx="257907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Центр технологий государственного управления ИПЭИ,</a:t>
            </a:r>
          </a:p>
          <a:p>
            <a:r>
              <a:rPr lang="ru-RU" sz="1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Научно-исследовательский </a:t>
            </a:r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социально-политического мониторинга ШППУ ИОН </a:t>
            </a:r>
            <a:r>
              <a:rPr lang="ru-RU" sz="1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РАНХиГС</a:t>
            </a:r>
            <a:endParaRPr lang="ru-RU" sz="1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2104955"/>
              </p:ext>
            </p:extLst>
          </p:nvPr>
        </p:nvGraphicFramePr>
        <p:xfrm>
          <a:off x="467544" y="2780928"/>
          <a:ext cx="5410200" cy="3481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6300192" y="3916850"/>
            <a:ext cx="269979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52,9%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респондентов поддерживают однозначную целесообразность замены государственного надзора в сфере охраны труда на самоконтроль 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2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888" y="2989263"/>
            <a:ext cx="2609850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6" name="Прямоугольник 5"/>
          <p:cNvSpPr>
            <a:spLocks noChangeArrowheads="1"/>
          </p:cNvSpPr>
          <p:nvPr/>
        </p:nvSpPr>
        <p:spPr bwMode="auto">
          <a:xfrm>
            <a:off x="4319588" y="0"/>
            <a:ext cx="4824412" cy="685800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>
              <a:latin typeface="Calibri" pitchFamily="34" charset="0"/>
            </a:endParaRPr>
          </a:p>
        </p:txBody>
      </p:sp>
      <p:sp>
        <p:nvSpPr>
          <p:cNvPr id="31747" name="Text Box 2052"/>
          <p:cNvSpPr txBox="1">
            <a:spLocks noChangeArrowheads="1"/>
          </p:cNvSpPr>
          <p:nvPr/>
        </p:nvSpPr>
        <p:spPr bwMode="auto">
          <a:xfrm>
            <a:off x="4319588" y="3165475"/>
            <a:ext cx="48244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>
                <a:latin typeface="Tahoma" pitchFamily="34" charset="0"/>
                <a:cs typeface="Tahoma" pitchFamily="34" charset="0"/>
              </a:rPr>
              <a:t>Спасибо за внимание!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7584" y="5085184"/>
            <a:ext cx="257907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Центр технологий государственного управления ИПЭИ,</a:t>
            </a:r>
          </a:p>
          <a:p>
            <a:r>
              <a:rPr lang="ru-RU" sz="1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Научно-исследовательский </a:t>
            </a:r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социально-политического мониторинга ШППУ ИОН </a:t>
            </a:r>
            <a:r>
              <a:rPr lang="ru-RU" sz="1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РАНХиГС</a:t>
            </a:r>
            <a:endParaRPr lang="ru-RU" sz="1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81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649" y="662009"/>
            <a:ext cx="1074618" cy="334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" y="1368289"/>
            <a:ext cx="8607669" cy="55345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962782"/>
            <a:endParaRPr lang="ru-RU" sz="1939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1" y="1457598"/>
            <a:ext cx="8607669" cy="348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662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МЕТОДИКА СОЦИОЛОГИЧЕСКОГО ОПРОСА</a:t>
            </a:r>
            <a:endParaRPr lang="ru-RU" sz="1662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192901" y="6453336"/>
            <a:ext cx="414768" cy="337038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EEECE1">
                    <a:lumMod val="75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ru-RU" dirty="0">
              <a:solidFill>
                <a:srgbClr val="EEECE1">
                  <a:lumMod val="75000"/>
                </a:srgb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Text Box 23"/>
          <p:cNvSpPr txBox="1">
            <a:spLocks noChangeArrowheads="1"/>
          </p:cNvSpPr>
          <p:nvPr/>
        </p:nvSpPr>
        <p:spPr bwMode="auto">
          <a:xfrm>
            <a:off x="254744" y="1980529"/>
            <a:ext cx="8352926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0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Цель социологического </a:t>
            </a:r>
            <a:r>
              <a:rPr lang="ru-RU" sz="20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опроса – </a:t>
            </a:r>
            <a:endParaRPr lang="ru-RU" sz="2000" dirty="0" smtClean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сбор и анализ оценок хозяйствующих субъектов  для проведения комплексной оценки результативности и эффективности государственного контроля (надзора), в том числе, наиболее массовых видов государственного контроля (надзора)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028592" y="332656"/>
            <a:ext cx="257907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Центр технологий государственного управления ИПЭИ,</a:t>
            </a:r>
          </a:p>
          <a:p>
            <a:r>
              <a:rPr lang="ru-RU" sz="1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Научно-исследовательский </a:t>
            </a:r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социально-политического мониторинга ШППУ ИОН </a:t>
            </a:r>
            <a:r>
              <a:rPr lang="ru-RU" sz="1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РАНХиГС</a:t>
            </a:r>
            <a:endParaRPr lang="ru-RU" sz="1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 Box 23"/>
          <p:cNvSpPr txBox="1">
            <a:spLocks noChangeArrowheads="1"/>
          </p:cNvSpPr>
          <p:nvPr/>
        </p:nvSpPr>
        <p:spPr bwMode="auto">
          <a:xfrm>
            <a:off x="251520" y="3068960"/>
            <a:ext cx="835292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0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Основные задачи социологического опроса включают:</a:t>
            </a:r>
          </a:p>
        </p:txBody>
      </p:sp>
      <p:grpSp>
        <p:nvGrpSpPr>
          <p:cNvPr id="2" name="Группа 1"/>
          <p:cNvGrpSpPr/>
          <p:nvPr/>
        </p:nvGrpSpPr>
        <p:grpSpPr>
          <a:xfrm>
            <a:off x="320224" y="3464415"/>
            <a:ext cx="8287445" cy="3114986"/>
            <a:chOff x="320224" y="3141490"/>
            <a:chExt cx="8575591" cy="3114986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326863" y="3141490"/>
              <a:ext cx="8568952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 algn="just">
                <a:spcBef>
                  <a:spcPct val="50000"/>
                </a:spcBef>
                <a:buClr>
                  <a:schemeClr val="tx1"/>
                </a:buClr>
                <a:buFont typeface="Arial" charset="0"/>
                <a:buChar char="•"/>
              </a:pPr>
              <a:r>
                <a:rPr lang="ru-RU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оценку уровня интенсивности контрольно-надзорной деятельности</a:t>
              </a:r>
              <a:endPara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320225" y="4725144"/>
              <a:ext cx="856895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 algn="just">
                <a:spcBef>
                  <a:spcPct val="50000"/>
                </a:spcBef>
                <a:buClr>
                  <a:schemeClr val="tx1"/>
                </a:buClr>
                <a:buFont typeface="Arial" charset="0"/>
                <a:buChar char="•"/>
              </a:pPr>
              <a:r>
                <a:rPr lang="ru-RU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оценку уровня информированности </a:t>
              </a:r>
              <a:r>
                <a:rPr lang="ru-RU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об обязательных требованиях законодательства, являющихся предметом государственного контроля (надзора) </a:t>
              </a: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320224" y="3466115"/>
              <a:ext cx="856895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buFont typeface="Arial" charset="0"/>
                <a:buChar char="•"/>
              </a:pPr>
              <a:r>
                <a:rPr lang="ru-RU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общую оценку влияния контрольно-надзорной деятельности на деятельность хозяйствующих субъектов</a:t>
              </a:r>
              <a:endPara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326863" y="3970171"/>
              <a:ext cx="8568952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buFont typeface="Arial" charset="0"/>
                <a:buChar char="•"/>
              </a:pPr>
              <a:r>
                <a:rPr lang="ru-RU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оценку </a:t>
              </a:r>
              <a:r>
                <a:rPr lang="ru-RU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влияния исследуемых наиболее массовых видов государственного контроля (надзора) на деятельность хозяйствующих субъектов, в том </a:t>
              </a:r>
              <a:r>
                <a:rPr lang="ru-RU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числе </a:t>
              </a:r>
              <a:r>
                <a:rPr lang="ru-RU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на уровень рисков причинения вреда охраняемым законом ценностям  </a:t>
              </a: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320225" y="5229200"/>
              <a:ext cx="856895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 algn="just">
                <a:spcBef>
                  <a:spcPct val="50000"/>
                </a:spcBef>
                <a:buClr>
                  <a:schemeClr val="tx1"/>
                </a:buClr>
                <a:buFont typeface="Arial" charset="0"/>
                <a:buChar char="•"/>
              </a:pPr>
              <a:r>
                <a:rPr lang="ru-RU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оценку </a:t>
              </a:r>
              <a:r>
                <a:rPr lang="ru-RU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административных издержек хозяйствующих субъектов в связи с осуществлением государственного контроля (надзора)</a:t>
              </a: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323528" y="5733256"/>
              <a:ext cx="856895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 algn="just">
                <a:spcBef>
                  <a:spcPct val="50000"/>
                </a:spcBef>
                <a:buClr>
                  <a:schemeClr val="tx1"/>
                </a:buClr>
                <a:buFont typeface="Arial" charset="0"/>
                <a:buChar char="•"/>
              </a:pPr>
              <a:r>
                <a:rPr lang="ru-RU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оценку </a:t>
              </a:r>
              <a:r>
                <a:rPr lang="ru-RU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отношения хозяйствующих субъектов к замене исследуемых наиболее массовых видов государственного контроля (надзора) альтернативными рыночными механизмами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0139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649" y="662009"/>
            <a:ext cx="1074618" cy="334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" y="1368289"/>
            <a:ext cx="8607669" cy="55345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962782"/>
            <a:endParaRPr lang="ru-RU" sz="1939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1" y="1457598"/>
            <a:ext cx="8607669" cy="348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62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МЕТОДИКА СОЦИОЛОГИЧЕСКОГО ОПРОСА</a:t>
            </a:r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192901" y="6453336"/>
            <a:ext cx="414768" cy="337038"/>
          </a:xfrm>
        </p:spPr>
        <p:txBody>
          <a:bodyPr/>
          <a:lstStyle/>
          <a:p>
            <a:pPr>
              <a:defRPr/>
            </a:pPr>
            <a:r>
              <a:rPr lang="ru-RU" dirty="0">
                <a:solidFill>
                  <a:srgbClr val="EEECE1">
                    <a:lumMod val="75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</a:p>
        </p:txBody>
      </p:sp>
      <p:sp>
        <p:nvSpPr>
          <p:cNvPr id="19" name="Text Box 23"/>
          <p:cNvSpPr txBox="1">
            <a:spLocks noChangeArrowheads="1"/>
          </p:cNvSpPr>
          <p:nvPr/>
        </p:nvSpPr>
        <p:spPr bwMode="auto">
          <a:xfrm>
            <a:off x="254744" y="2052712"/>
            <a:ext cx="8421712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79388" indent="-179388" algn="just"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Метод исследования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– </a:t>
            </a:r>
            <a:r>
              <a:rPr lang="ru-RU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репрезентативный</a:t>
            </a:r>
            <a:r>
              <a:rPr lang="ru-RU" sz="1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социологический опрос представителей частных хозяйствующих субъектов с применением индивидуального  формализованного интервью («лицом к лицу») по месту работы или жительства респондентов. </a:t>
            </a:r>
            <a:r>
              <a:rPr lang="ru-RU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Обязательное </a:t>
            </a:r>
            <a: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условие - соблюдение </a:t>
            </a:r>
            <a:r>
              <a:rPr lang="ru-RU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принципа </a:t>
            </a:r>
            <a: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анонимности</a:t>
            </a:r>
          </a:p>
          <a:p>
            <a:pPr marL="179388" indent="-179388" algn="just"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Выборочная совокупность </a:t>
            </a:r>
            <a: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представляет структуру генеральной совокупности предприятий и организаций РФ по основным признакам</a:t>
            </a:r>
            <a:r>
              <a:rPr lang="ru-RU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тип </a:t>
            </a:r>
            <a: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бизнеса, вид экономической деятельности, место ведения предпринимательской деятельности</a:t>
            </a:r>
            <a:endParaRPr lang="ru-RU" sz="1500" dirty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9388" indent="-179388" algn="just"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Целевая аудитория </a:t>
            </a:r>
            <a: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– </a:t>
            </a:r>
            <a:r>
              <a:rPr lang="ru-RU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представители частных хозяйствующих субъектов - юридические лица (предприятия), </a:t>
            </a:r>
            <a: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являющиеся </a:t>
            </a:r>
            <a:r>
              <a:rPr lang="ru-RU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коммерческими организациями, и индивидуальные предприниматели, представляющие предприятия различных видов экономической деятельности</a:t>
            </a:r>
          </a:p>
          <a:p>
            <a:pPr marL="179388" indent="-179388" algn="l"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1600" i="1" spc="-4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Объем выборочной совокупности </a:t>
            </a:r>
            <a:r>
              <a:rPr lang="ru-RU" sz="1500" spc="-4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– 1000 респондентов. Статистическая погрешность - 3,1%</a:t>
            </a:r>
          </a:p>
          <a:p>
            <a:pPr marL="179388" indent="-179388" algn="just"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География опроса </a:t>
            </a:r>
            <a: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– </a:t>
            </a:r>
            <a:r>
              <a:rPr lang="en-US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28 </a:t>
            </a:r>
            <a: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субъектов Российской Федерации. </a:t>
            </a:r>
            <a:r>
              <a:rPr lang="ru-RU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</a:t>
            </a:r>
            <a: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прос </a:t>
            </a:r>
            <a:r>
              <a:rPr lang="ru-RU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проводился в разных типах поселений – в центре субъекта РФ (областном, краевом, республиканском), средних (малых городах), поселках городского типа или </a:t>
            </a:r>
            <a: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селах</a:t>
            </a:r>
          </a:p>
          <a:p>
            <a:pPr marL="179388" indent="-179388" algn="just"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Срок проведения опроса </a:t>
            </a:r>
            <a:r>
              <a:rPr lang="ru-RU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с 13 по 27 марта 2017 года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028592" y="332656"/>
            <a:ext cx="257907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Центр технологий государственного управления ИПЭИ,</a:t>
            </a:r>
          </a:p>
          <a:p>
            <a:r>
              <a:rPr lang="ru-RU" sz="1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Научно-исследовательский </a:t>
            </a:r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социально-политического мониторинга ШППУ ИОН </a:t>
            </a:r>
            <a:r>
              <a:rPr lang="ru-RU" sz="1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РАНХиГС</a:t>
            </a:r>
            <a:endParaRPr lang="ru-RU" sz="1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39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649" y="662009"/>
            <a:ext cx="1074618" cy="334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" y="1368289"/>
            <a:ext cx="8607669" cy="55345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962782"/>
            <a:endParaRPr lang="ru-RU" sz="1939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1" y="1457598"/>
            <a:ext cx="8607669" cy="348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62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МЕТОДИКА СОЦИОЛОГИЧЕСКОГО ОПРОСА</a:t>
            </a:r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192901" y="6453336"/>
            <a:ext cx="414768" cy="337038"/>
          </a:xfrm>
        </p:spPr>
        <p:txBody>
          <a:bodyPr/>
          <a:lstStyle/>
          <a:p>
            <a:pPr>
              <a:defRPr/>
            </a:pPr>
            <a:r>
              <a:rPr lang="ru-RU" dirty="0">
                <a:solidFill>
                  <a:srgbClr val="EEECE1">
                    <a:lumMod val="75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</a:p>
        </p:txBody>
      </p:sp>
      <p:sp>
        <p:nvSpPr>
          <p:cNvPr id="12" name="Text Box 23"/>
          <p:cNvSpPr txBox="1">
            <a:spLocks noChangeArrowheads="1"/>
          </p:cNvSpPr>
          <p:nvPr/>
        </p:nvSpPr>
        <p:spPr bwMode="auto">
          <a:xfrm>
            <a:off x="254744" y="2266994"/>
            <a:ext cx="8352926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Критерии </a:t>
            </a:r>
            <a:r>
              <a:rPr lang="ru-RU" i="1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отбора </a:t>
            </a:r>
            <a:r>
              <a:rPr lang="ru-RU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респондентов: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9388" indent="-179388" algn="just"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представители частных предприятий, функционирующих не менее 3-х лет</a:t>
            </a:r>
          </a:p>
          <a:p>
            <a:pPr marL="179388" indent="-179388" algn="just"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представители только тех предприятий, которые подвергались мероприятиям государственного контроля (надзора) в последние два календарных года, предшествующих опросу – в 2015-2016 гг. (без учета налоговых проверок)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9388" indent="-179388" algn="just"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 качестве респондентов выступили руководители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предприятий, их заместители, руководители финансово-бухгалтерских или юридических подразделений, а также специалисты, занимающиеся взаимодействием с органами государственной власти</a:t>
            </a:r>
          </a:p>
          <a:p>
            <a:pPr marL="179388" indent="-179388" algn="just"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сведомленность респондентов по вопросам государственного контроля (надзора)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28592" y="332656"/>
            <a:ext cx="257907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Центр технологий государственного управления ИПЭИ,</a:t>
            </a:r>
          </a:p>
          <a:p>
            <a:r>
              <a:rPr lang="ru-RU" sz="1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Научно-исследовательский </a:t>
            </a:r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социально-политического мониторинга ШППУ ИОН </a:t>
            </a:r>
            <a:r>
              <a:rPr lang="ru-RU" sz="1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РАНХиГС</a:t>
            </a:r>
            <a:endParaRPr lang="ru-RU" sz="1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39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649" y="662009"/>
            <a:ext cx="1074618" cy="334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" y="1368289"/>
            <a:ext cx="8607669" cy="55345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962782"/>
            <a:endParaRPr lang="ru-RU" sz="1939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1" y="1457598"/>
            <a:ext cx="8607669" cy="348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662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ИНТЕНСИВНОСТЬ КОНТРОЛЬНО-НАДЗОРНОЙ ДЕЯТЕЛЬНОСТИ</a:t>
            </a:r>
            <a:endParaRPr lang="ru-RU" sz="1662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192901" y="6453336"/>
            <a:ext cx="414768" cy="337038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EEECE1">
                    <a:lumMod val="75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endParaRPr lang="ru-RU" dirty="0">
              <a:solidFill>
                <a:srgbClr val="EEECE1">
                  <a:lumMod val="75000"/>
                </a:srgb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 Box 23"/>
          <p:cNvSpPr txBox="1">
            <a:spLocks noChangeArrowheads="1"/>
          </p:cNvSpPr>
          <p:nvPr/>
        </p:nvSpPr>
        <p:spPr bwMode="auto">
          <a:xfrm>
            <a:off x="254744" y="1980529"/>
            <a:ext cx="8352926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185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Динамика изменения количества контрольных мероприятий за последние 5 лет (в %)</a:t>
            </a: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17238"/>
              </p:ext>
            </p:extLst>
          </p:nvPr>
        </p:nvGraphicFramePr>
        <p:xfrm>
          <a:off x="2054943" y="2492896"/>
          <a:ext cx="6552726" cy="2835868"/>
        </p:xfrm>
        <a:graphic>
          <a:graphicData uri="http://schemas.openxmlformats.org/drawingml/2006/table">
            <a:tbl>
              <a:tblPr/>
              <a:tblGrid>
                <a:gridCol w="2808311"/>
                <a:gridCol w="1008112"/>
                <a:gridCol w="936104"/>
                <a:gridCol w="1008112"/>
                <a:gridCol w="792087"/>
              </a:tblGrid>
              <a:tr h="4656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Сократилось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Ничего не изменилось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Увеличилось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Трудно сказать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4013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Общее число контрольных мероприятий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27,0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48,9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17,7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6,4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4631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Число документарных (камеральных) проверок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23,5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51,5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15,2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9,8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674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Число плановых выездных проверок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22,8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56,0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9,3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11,9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674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Число неплановых выездных проверок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20,5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49,3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12,1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18,1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5023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Число иных мероприятий по контролю (рейдов, контрольных мероприятий в рамках дистанционного мониторинга, административных расследований и т.д.)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14,3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48,4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14,0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23,3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6028592" y="332656"/>
            <a:ext cx="257907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Центр технологий государственного управления ИПЭИ,</a:t>
            </a:r>
          </a:p>
          <a:p>
            <a:r>
              <a:rPr lang="ru-RU" sz="1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Научно-исследовательский </a:t>
            </a:r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социально-политического мониторинга ШППУ ИОН </a:t>
            </a:r>
            <a:r>
              <a:rPr lang="ru-RU" sz="1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РАНХиГС</a:t>
            </a:r>
            <a:endParaRPr lang="ru-RU" sz="1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7505" y="3212976"/>
            <a:ext cx="182476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charset="0"/>
                <a:ea typeface="Tahoma" charset="0"/>
                <a:cs typeface="Tahoma" charset="0"/>
              </a:rPr>
              <a:t>За последние 5 лет общее количество контрольных мероприятий в отношении бизнеса сократилось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89136" y="5616794"/>
            <a:ext cx="8284141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400" spc="-7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charset="0"/>
                <a:ea typeface="Tahoma" charset="0"/>
                <a:cs typeface="Tahoma" charset="0"/>
              </a:rPr>
              <a:t>Соотношение количества ответов между «сократилось» и «увеличилось» в части общего числа контрольных мероприятий составляет </a:t>
            </a:r>
            <a:r>
              <a:rPr lang="ru-RU" sz="2000" spc="-7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charset="0"/>
                <a:ea typeface="Tahoma" charset="0"/>
                <a:cs typeface="Tahoma" charset="0"/>
              </a:rPr>
              <a:t>(-9,3 </a:t>
            </a:r>
            <a:r>
              <a:rPr lang="ru-RU" sz="2000" spc="-7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charset="0"/>
                <a:ea typeface="Tahoma" charset="0"/>
                <a:cs typeface="Tahoma" charset="0"/>
              </a:rPr>
              <a:t>п.п</a:t>
            </a:r>
            <a:r>
              <a:rPr lang="ru-RU" sz="2000" spc="-7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charset="0"/>
                <a:ea typeface="Tahoma" charset="0"/>
                <a:cs typeface="Tahoma" charset="0"/>
              </a:rPr>
              <a:t>.)</a:t>
            </a:r>
            <a:r>
              <a:rPr lang="ru-RU" sz="1400" spc="-7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charset="0"/>
                <a:ea typeface="Tahoma" charset="0"/>
                <a:cs typeface="Tahoma" charset="0"/>
              </a:rPr>
              <a:t>,</a:t>
            </a:r>
            <a:r>
              <a:rPr lang="ru-RU" sz="1400" spc="-7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ru-RU" sz="1400" spc="-7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charset="0"/>
                <a:ea typeface="Tahoma" charset="0"/>
                <a:cs typeface="Tahoma" charset="0"/>
              </a:rPr>
              <a:t>в части плановых выездных проверок </a:t>
            </a:r>
            <a:r>
              <a:rPr lang="ru-RU" sz="2000" spc="-7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charset="0"/>
                <a:ea typeface="Tahoma" charset="0"/>
                <a:cs typeface="Tahoma" charset="0"/>
              </a:rPr>
              <a:t>(-13,5 </a:t>
            </a:r>
            <a:r>
              <a:rPr lang="ru-RU" sz="2000" spc="-7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charset="0"/>
                <a:ea typeface="Tahoma" charset="0"/>
                <a:cs typeface="Tahoma" charset="0"/>
              </a:rPr>
              <a:t>п.п</a:t>
            </a:r>
            <a:r>
              <a:rPr lang="ru-RU" sz="2000" spc="-7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charset="0"/>
                <a:ea typeface="Tahoma" charset="0"/>
                <a:cs typeface="Tahoma" charset="0"/>
              </a:rPr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410139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649" y="662009"/>
            <a:ext cx="1074618" cy="334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" y="1368289"/>
            <a:ext cx="8607669" cy="55345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962782"/>
            <a:endParaRPr lang="ru-RU" sz="1939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1" y="1457598"/>
            <a:ext cx="8607669" cy="348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62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ИНТЕНСИВНОСТЬ КОНТРОЛЬНО-НАДЗОРНОЙ ДЕЯТЕЛЬНОСТИ</a:t>
            </a:r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192901" y="6453336"/>
            <a:ext cx="414768" cy="337038"/>
          </a:xfrm>
        </p:spPr>
        <p:txBody>
          <a:bodyPr/>
          <a:lstStyle/>
          <a:p>
            <a:pPr>
              <a:defRPr/>
            </a:pPr>
            <a:r>
              <a:rPr lang="ru-RU" dirty="0">
                <a:solidFill>
                  <a:srgbClr val="EEECE1">
                    <a:lumMod val="75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</a:p>
        </p:txBody>
      </p:sp>
      <p:sp>
        <p:nvSpPr>
          <p:cNvPr id="12" name="Text Box 23"/>
          <p:cNvSpPr txBox="1">
            <a:spLocks noChangeArrowheads="1"/>
          </p:cNvSpPr>
          <p:nvPr/>
        </p:nvSpPr>
        <p:spPr bwMode="auto">
          <a:xfrm>
            <a:off x="254744" y="1980529"/>
            <a:ext cx="8352926" cy="9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185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Изменения количества контрольных мероприятий (соотношение ответов «сократилось» (-) и «увеличилось» (+)) за последние 5 лет в зависимости от типа бизнеса (в %)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028592" y="332656"/>
            <a:ext cx="257907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Центр технологий государственного управления ИПЭИ,</a:t>
            </a:r>
          </a:p>
          <a:p>
            <a:r>
              <a:rPr lang="ru-RU" sz="1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Научно-исследовательский </a:t>
            </a:r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социально-политического мониторинга ШППУ ИОН </a:t>
            </a:r>
            <a:r>
              <a:rPr lang="ru-RU" sz="1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РАНХиГС</a:t>
            </a:r>
            <a:endParaRPr lang="ru-RU" sz="1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6135607"/>
              </p:ext>
            </p:extLst>
          </p:nvPr>
        </p:nvGraphicFramePr>
        <p:xfrm>
          <a:off x="395536" y="3006465"/>
          <a:ext cx="5616624" cy="3127365"/>
        </p:xfrm>
        <a:graphic>
          <a:graphicData uri="http://schemas.openxmlformats.org/drawingml/2006/table">
            <a:tbl>
              <a:tblPr/>
              <a:tblGrid>
                <a:gridCol w="2808312"/>
                <a:gridCol w="648072"/>
                <a:gridCol w="722621"/>
                <a:gridCol w="789547"/>
                <a:gridCol w="648072"/>
              </a:tblGrid>
              <a:tr h="173270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Тип бизнеса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по РФ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554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ИП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Малый бизнес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Средний/крупный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бизнес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44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число контрольных мероприятий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-14,9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-4,9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-1,9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-9,3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554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документарных (камеральных) проверок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-10,6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-6,5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-5,6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-8,3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4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плановых выездных проверок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-14,4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-12,7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-13,0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-13,5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4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неплановых выездных проверок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-11,6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-6,3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-8,4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654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иных мероприятий по контролю (рейдов, контрольных мероприятий в рамках дистанционного мониторинга, административных расследований и т.д.)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-4,2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+2,9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+3,7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-0,3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1331640" y="285296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228184" y="3802975"/>
            <a:ext cx="280831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charset="0"/>
                <a:ea typeface="Tahoma" charset="0"/>
                <a:cs typeface="Tahoma" charset="0"/>
              </a:rPr>
              <a:t>На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charset="0"/>
                <a:ea typeface="Tahoma" charset="0"/>
                <a:cs typeface="Tahoma" charset="0"/>
              </a:rPr>
              <a:t>сокращение общего числа контрольных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charset="0"/>
                <a:ea typeface="Tahoma" charset="0"/>
                <a:cs typeface="Tahoma" charset="0"/>
              </a:rPr>
              <a:t>проверок больше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charset="0"/>
                <a:ea typeface="Tahoma" charset="0"/>
                <a:cs typeface="Tahoma" charset="0"/>
              </a:rPr>
              <a:t>обращают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charset="0"/>
                <a:ea typeface="Tahoma" charset="0"/>
                <a:cs typeface="Tahoma" charset="0"/>
              </a:rPr>
              <a:t>внимание</a:t>
            </a:r>
          </a:p>
          <a:p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charset="0"/>
                <a:ea typeface="Tahoma" charset="0"/>
                <a:cs typeface="Tahoma" charset="0"/>
              </a:rPr>
              <a:t>ИП - </a:t>
            </a:r>
            <a:r>
              <a:rPr lang="ru-RU" sz="2000" spc="-8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charset="0"/>
                <a:ea typeface="Tahoma" charset="0"/>
                <a:cs typeface="Tahoma" charset="0"/>
              </a:rPr>
              <a:t>(-14,9 </a:t>
            </a:r>
            <a:r>
              <a:rPr lang="ru-RU" sz="2000" spc="-8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charset="0"/>
                <a:ea typeface="Tahoma" charset="0"/>
                <a:cs typeface="Tahoma" charset="0"/>
              </a:rPr>
              <a:t>п.п</a:t>
            </a:r>
            <a:r>
              <a:rPr lang="ru-RU" sz="2000" spc="-8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charset="0"/>
                <a:ea typeface="Tahoma" charset="0"/>
                <a:cs typeface="Tahoma" charset="0"/>
              </a:rPr>
              <a:t>.)</a:t>
            </a:r>
          </a:p>
          <a:p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charset="0"/>
                <a:ea typeface="Tahoma" charset="0"/>
                <a:cs typeface="Tahoma" charset="0"/>
              </a:rPr>
              <a:t>Малый бизнес - 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charset="0"/>
                <a:ea typeface="Tahoma" charset="0"/>
                <a:cs typeface="Tahoma" charset="0"/>
              </a:rPr>
              <a:t>(-4,9 </a:t>
            </a:r>
            <a:r>
              <a:rPr lang="ru-RU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charset="0"/>
                <a:ea typeface="Tahoma" charset="0"/>
                <a:cs typeface="Tahoma" charset="0"/>
              </a:rPr>
              <a:t>п.п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charset="0"/>
                <a:ea typeface="Tahoma" charset="0"/>
                <a:cs typeface="Tahoma" charset="0"/>
              </a:rPr>
              <a:t>.)</a:t>
            </a:r>
            <a:endParaRPr lang="ru-RU" sz="2000" dirty="0"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77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649" y="662009"/>
            <a:ext cx="1074618" cy="334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" y="1368289"/>
            <a:ext cx="8607669" cy="55345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962782"/>
            <a:endParaRPr lang="ru-RU" sz="1939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1" y="1457598"/>
            <a:ext cx="8607669" cy="348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62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ИНТЕНСИВНОСТЬ КОНТРОЛЬНО-НАДЗОРНОЙ ДЕЯТЕЛЬНОСТИ</a:t>
            </a:r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192901" y="6453336"/>
            <a:ext cx="414768" cy="337038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EEECE1">
                    <a:lumMod val="75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</a:t>
            </a:r>
            <a:endParaRPr lang="ru-RU" dirty="0">
              <a:solidFill>
                <a:srgbClr val="EEECE1">
                  <a:lumMod val="75000"/>
                </a:srgb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 Box 23"/>
          <p:cNvSpPr txBox="1">
            <a:spLocks noChangeArrowheads="1"/>
          </p:cNvSpPr>
          <p:nvPr/>
        </p:nvSpPr>
        <p:spPr bwMode="auto">
          <a:xfrm>
            <a:off x="254744" y="1980529"/>
            <a:ext cx="8352926" cy="9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185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Количество проверок, осуществляемых органами государственного контроля (надзора) на предприятиях различного типа бизнеса за последние 2 года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028592" y="332656"/>
            <a:ext cx="257907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Центр технологий государственного управления ИПЭИ,</a:t>
            </a:r>
          </a:p>
          <a:p>
            <a:r>
              <a:rPr lang="ru-RU" sz="1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Научно-исследовательский </a:t>
            </a:r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социально-политического мониторинга ШППУ ИОН </a:t>
            </a:r>
            <a:r>
              <a:rPr lang="ru-RU" sz="1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РАНХиГС</a:t>
            </a:r>
            <a:endParaRPr lang="ru-RU" sz="1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8407696"/>
              </p:ext>
            </p:extLst>
          </p:nvPr>
        </p:nvGraphicFramePr>
        <p:xfrm>
          <a:off x="2691936" y="2835964"/>
          <a:ext cx="5891488" cy="2410254"/>
        </p:xfrm>
        <a:graphic>
          <a:graphicData uri="http://schemas.openxmlformats.org/drawingml/2006/table">
            <a:tbl>
              <a:tblPr firstRow="1" firstCol="1" bandRow="1"/>
              <a:tblGrid>
                <a:gridCol w="2075064"/>
                <a:gridCol w="936104"/>
                <a:gridCol w="936104"/>
                <a:gridCol w="1008112"/>
                <a:gridCol w="936104"/>
              </a:tblGrid>
              <a:tr h="953076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Тип бизнеса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количество всех проверок, ед.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количество всех проверок, без учета проверок налоговых органов, ед.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11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 г.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 г.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 г.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 г.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66376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7051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Индивидуальный предприниматель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300"/>
                        </a:spcBef>
                        <a:spcAft>
                          <a:spcPts val="72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300"/>
                        </a:spcBef>
                        <a:spcAft>
                          <a:spcPts val="72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300"/>
                        </a:spcBef>
                        <a:spcAft>
                          <a:spcPts val="72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300"/>
                        </a:spcBef>
                        <a:spcAft>
                          <a:spcPts val="72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1153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7051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Малый бизнес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300"/>
                        </a:spcBef>
                        <a:spcAft>
                          <a:spcPts val="72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300"/>
                        </a:spcBef>
                        <a:spcAft>
                          <a:spcPts val="72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300"/>
                        </a:spcBef>
                        <a:spcAft>
                          <a:spcPts val="72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300"/>
                        </a:spcBef>
                        <a:spcAft>
                          <a:spcPts val="72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153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Средний/крупный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бизнес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300"/>
                        </a:spcBef>
                        <a:spcAft>
                          <a:spcPts val="72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300"/>
                        </a:spcBef>
                        <a:spcAft>
                          <a:spcPts val="72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300"/>
                        </a:spcBef>
                        <a:spcAft>
                          <a:spcPts val="72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300"/>
                        </a:spcBef>
                        <a:spcAft>
                          <a:spcPts val="72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188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целом по РФ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1,9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256506" y="3068960"/>
            <a:ext cx="2515294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charset="0"/>
                <a:ea typeface="Tahoma" charset="0"/>
                <a:cs typeface="Tahoma" charset="0"/>
              </a:rPr>
              <a:t>Среднее количество всех проверок сократилось с 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charset="0"/>
                <a:ea typeface="Tahoma" charset="0"/>
                <a:cs typeface="Tahoma" charset="0"/>
              </a:rPr>
              <a:t>2,8 ед.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charset="0"/>
                <a:ea typeface="Tahoma" charset="0"/>
                <a:cs typeface="Tahoma" charset="0"/>
              </a:rPr>
              <a:t>в 2015 г. до</a:t>
            </a:r>
          </a:p>
          <a:p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charset="0"/>
                <a:ea typeface="Tahoma" charset="0"/>
                <a:cs typeface="Tahoma" charset="0"/>
              </a:rPr>
              <a:t>2,5 ед.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charset="0"/>
                <a:ea typeface="Tahoma" charset="0"/>
                <a:cs typeface="Tahoma" charset="0"/>
              </a:rPr>
              <a:t>в 2016 г., без учета проверок налоговых органов </a:t>
            </a:r>
            <a:r>
              <a:rPr lang="mr-IN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charset="0"/>
                <a:ea typeface="Tahoma" charset="0"/>
                <a:cs typeface="Tahoma" charset="0"/>
              </a:rPr>
              <a:t>–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charset="0"/>
                <a:ea typeface="Tahoma" charset="0"/>
                <a:cs typeface="Tahoma" charset="0"/>
              </a:rPr>
              <a:t> с 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charset="0"/>
                <a:ea typeface="Tahoma" charset="0"/>
                <a:cs typeface="Tahoma" charset="0"/>
              </a:rPr>
              <a:t>2,1 ед.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charset="0"/>
                <a:ea typeface="Tahoma" charset="0"/>
                <a:cs typeface="Tahoma" charset="0"/>
              </a:rPr>
              <a:t>до 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charset="0"/>
                <a:ea typeface="Tahoma" charset="0"/>
                <a:cs typeface="Tahoma" charset="0"/>
              </a:rPr>
              <a:t>1,9 ед.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charset="0"/>
                <a:ea typeface="Tahoma" charset="0"/>
                <a:cs typeface="Tahoma" charset="0"/>
              </a:rPr>
              <a:t>соответственно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54743" y="5385410"/>
            <a:ext cx="835292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charset="0"/>
                <a:ea typeface="Tahoma" charset="0"/>
                <a:cs typeface="Tahoma" charset="0"/>
              </a:rPr>
              <a:t>По данным опроса 2011 г.,* среднее количество всех проверок составило 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charset="0"/>
                <a:ea typeface="Tahoma" charset="0"/>
                <a:cs typeface="Tahoma" charset="0"/>
              </a:rPr>
              <a:t>3,3 ед.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charset="0"/>
                <a:ea typeface="Tahoma" charset="0"/>
                <a:cs typeface="Tahoma" charset="0"/>
              </a:rPr>
              <a:t>,</a:t>
            </a:r>
          </a:p>
          <a:p>
            <a:pPr algn="just">
              <a:spcAft>
                <a:spcPts val="0"/>
              </a:spcAft>
            </a:pP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charset="0"/>
                <a:ea typeface="Tahoma" charset="0"/>
                <a:cs typeface="Tahoma" charset="0"/>
              </a:rPr>
              <a:t>без учета проверок налоговых органов </a:t>
            </a:r>
            <a:r>
              <a:rPr lang="mr-IN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charset="0"/>
                <a:ea typeface="Tahoma" charset="0"/>
                <a:cs typeface="Tahoma" charset="0"/>
              </a:rPr>
              <a:t>–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charset="0"/>
                <a:ea typeface="Tahoma" charset="0"/>
                <a:cs typeface="Tahoma" charset="0"/>
              </a:rPr>
              <a:t>2,4 ед.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4744" y="6331386"/>
            <a:ext cx="793815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000" i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ahoma" charset="0"/>
                <a:ea typeface="Tahoma" charset="0"/>
                <a:cs typeface="Tahoma" charset="0"/>
              </a:rPr>
              <a:t>*</a:t>
            </a:r>
            <a:r>
              <a:rPr lang="ru-RU" sz="1000" i="1" spc="-3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ahoma" charset="0"/>
                <a:ea typeface="Tahoma" charset="0"/>
                <a:cs typeface="Tahoma" charset="0"/>
              </a:rPr>
              <a:t>Данные социологического опроса, проведенного в рамках </a:t>
            </a:r>
            <a:r>
              <a:rPr lang="ru-RU" sz="1000" i="1" spc="-30" dirty="0">
                <a:solidFill>
                  <a:prstClr val="black">
                    <a:lumMod val="75000"/>
                    <a:lumOff val="25000"/>
                  </a:prstClr>
                </a:solidFill>
                <a:latin typeface="Tahoma" charset="0"/>
                <a:ea typeface="Tahoma" charset="0"/>
                <a:cs typeface="Tahoma" charset="0"/>
              </a:rPr>
              <a:t>НИР «Эффективность правовых и иных мер, предпринятых для устранения административных ограничений предпринимательской деятельности в соответствии с Федеральным законом от 26.12.2008 №294-ФЗ»  </a:t>
            </a:r>
          </a:p>
        </p:txBody>
      </p:sp>
    </p:spTree>
    <p:extLst>
      <p:ext uri="{BB962C8B-B14F-4D97-AF65-F5344CB8AC3E}">
        <p14:creationId xmlns:p14="http://schemas.microsoft.com/office/powerpoint/2010/main" val="20148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649" y="662009"/>
            <a:ext cx="1074618" cy="334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" y="1368289"/>
            <a:ext cx="8607669" cy="55345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962782"/>
            <a:endParaRPr lang="ru-RU" sz="1939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1" y="1457598"/>
            <a:ext cx="8607669" cy="348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62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ИНТЕНСИВНОСТЬ КОНТРОЛЬНО-НАДЗОРНОЙ ДЕЯТЕЛЬНОСТИ</a:t>
            </a:r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192901" y="6453336"/>
            <a:ext cx="414768" cy="337038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EEECE1">
                    <a:lumMod val="75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endParaRPr lang="ru-RU" dirty="0">
              <a:solidFill>
                <a:srgbClr val="EEECE1">
                  <a:lumMod val="75000"/>
                </a:srgb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 Box 23"/>
          <p:cNvSpPr txBox="1">
            <a:spLocks noChangeArrowheads="1"/>
          </p:cNvSpPr>
          <p:nvPr/>
        </p:nvSpPr>
        <p:spPr bwMode="auto">
          <a:xfrm>
            <a:off x="254744" y="1980529"/>
            <a:ext cx="8352926" cy="9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185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Виды государственного контроля (надзора), в рамках которых проводились контрольно-надзорные мероприятия в отношении обследуемых хозяйствующих субъектов (в %)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28592" y="332656"/>
            <a:ext cx="257907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Центр технологий государственного управления ИПЭИ,</a:t>
            </a:r>
          </a:p>
          <a:p>
            <a:r>
              <a:rPr lang="ru-RU" sz="1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Научно-исследовательский </a:t>
            </a:r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социально-политического мониторинга ШППУ ИОН </a:t>
            </a:r>
            <a:r>
              <a:rPr lang="ru-RU" sz="1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РАНХиГС</a:t>
            </a:r>
            <a:endParaRPr lang="ru-RU" sz="1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3801932322"/>
              </p:ext>
            </p:extLst>
          </p:nvPr>
        </p:nvGraphicFramePr>
        <p:xfrm>
          <a:off x="179512" y="2815093"/>
          <a:ext cx="8568952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5796136" y="4149080"/>
            <a:ext cx="313184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charset="0"/>
                <a:ea typeface="Tahoma" charset="0"/>
                <a:cs typeface="Tahoma" charset="0"/>
              </a:rPr>
              <a:t>Чаще всего контрольные мероприятия в отношении хозяйствующих субъектов проводились в рамках противопожарного надзора; налогового контроля; надзора в сфере охраны труда; санитарного надзора, контроля (надзора) в сфере потребительского рынка</a:t>
            </a:r>
          </a:p>
        </p:txBody>
      </p:sp>
    </p:spTree>
    <p:extLst>
      <p:ext uri="{BB962C8B-B14F-4D97-AF65-F5344CB8AC3E}">
        <p14:creationId xmlns:p14="http://schemas.microsoft.com/office/powerpoint/2010/main" val="410139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649" y="662009"/>
            <a:ext cx="1074618" cy="334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" y="1368289"/>
            <a:ext cx="8607669" cy="55345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962782"/>
            <a:endParaRPr lang="ru-RU" sz="1939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1" y="1457598"/>
            <a:ext cx="8607669" cy="330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55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ВЛИЯНИЕ ГОСУДАРСТВЕННОГО КОНТРОЛЯ (НАДЗОРА) НА ДЕЯТЕЛЬНОСТЬ ПРЕДПРИЯТИЙ </a:t>
            </a:r>
            <a:endParaRPr lang="ru-RU" sz="155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192901" y="6453336"/>
            <a:ext cx="414768" cy="337038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EEECE1">
                    <a:lumMod val="75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endParaRPr lang="ru-RU" dirty="0">
              <a:solidFill>
                <a:srgbClr val="EEECE1">
                  <a:lumMod val="75000"/>
                </a:srgb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 Box 23"/>
          <p:cNvSpPr txBox="1">
            <a:spLocks noChangeArrowheads="1"/>
          </p:cNvSpPr>
          <p:nvPr/>
        </p:nvSpPr>
        <p:spPr bwMode="auto">
          <a:xfrm>
            <a:off x="254744" y="1980529"/>
            <a:ext cx="8352926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185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Общее влияние государственного контроля (надзора) на деятельность предприятий </a:t>
            </a:r>
            <a:r>
              <a:rPr lang="ru-RU" sz="185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(в</a:t>
            </a:r>
            <a:r>
              <a:rPr lang="ru-RU" sz="185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 %)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28592" y="332656"/>
            <a:ext cx="257907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Центр технологий государственного управления ИПЭИ,</a:t>
            </a:r>
          </a:p>
          <a:p>
            <a:r>
              <a:rPr lang="ru-RU" sz="1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Научно-исследовательский </a:t>
            </a:r>
            <a:r>
              <a:rPr lang="ru-RU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социально-политического мониторинга ШППУ ИОН </a:t>
            </a:r>
            <a:r>
              <a:rPr lang="ru-RU" sz="1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РАНХиГС</a:t>
            </a:r>
            <a:endParaRPr lang="ru-RU" sz="1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329286069"/>
              </p:ext>
            </p:extLst>
          </p:nvPr>
        </p:nvGraphicFramePr>
        <p:xfrm>
          <a:off x="254744" y="3629835"/>
          <a:ext cx="5148064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5346340" y="3868886"/>
            <a:ext cx="3347864" cy="1000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Среди хозяйствующих субъектов, в деятельности которых были выявлены нарушения, доля положительных оценок составляет 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38,2%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346340" y="2737283"/>
            <a:ext cx="316835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Каждый </a:t>
            </a:r>
            <a:r>
              <a:rPr lang="ru-RU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третий респондент положительно </a:t>
            </a:r>
            <a:r>
              <a:rPr lang="ru-RU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оценивает </a:t>
            </a:r>
            <a:r>
              <a:rPr lang="ru-RU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общее влияние </a:t>
            </a:r>
            <a:r>
              <a:rPr lang="ru-RU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государственного контроля на деятельность предприятия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54744" y="2737283"/>
            <a:ext cx="4893320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 мнению каждого второго респондента, контрольно-надзорные мероприятия не оказывают влияния на деятельность предприятий, в частности на безопасность производства, качество и безопасность продукции и создаваемые ими риски причинения вреда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346340" y="5013176"/>
            <a:ext cx="334786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Среди тех, у кого нарушений не фиксировалось, доля положительных оценок составляет 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30,5%</a:t>
            </a:r>
          </a:p>
        </p:txBody>
      </p:sp>
    </p:spTree>
    <p:extLst>
      <p:ext uri="{BB962C8B-B14F-4D97-AF65-F5344CB8AC3E}">
        <p14:creationId xmlns:p14="http://schemas.microsoft.com/office/powerpoint/2010/main" val="6096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1834</TotalTime>
  <Words>1929</Words>
  <Application>Microsoft Office PowerPoint</Application>
  <PresentationFormat>Экран (4:3)</PresentationFormat>
  <Paragraphs>361</Paragraphs>
  <Slides>19</Slides>
  <Notes>18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Calibri</vt:lpstr>
      <vt:lpstr>Tahoma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Мысова</dc:creator>
  <cp:lastModifiedBy>Зыбуновская Наталья Владимировна</cp:lastModifiedBy>
  <cp:revision>290</cp:revision>
  <cp:lastPrinted>2017-09-05T09:29:34Z</cp:lastPrinted>
  <dcterms:created xsi:type="dcterms:W3CDTF">2017-08-17T05:52:56Z</dcterms:created>
  <dcterms:modified xsi:type="dcterms:W3CDTF">2017-09-06T10:44:45Z</dcterms:modified>
</cp:coreProperties>
</file>